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50" r:id="rId3"/>
    <p:sldMasterId id="2147483662" r:id="rId4"/>
  </p:sldMasterIdLst>
  <p:notesMasterIdLst>
    <p:notesMasterId r:id="rId16"/>
  </p:notesMasterIdLst>
  <p:sldIdLst>
    <p:sldId id="335" r:id="rId5"/>
    <p:sldId id="284" r:id="rId6"/>
    <p:sldId id="329" r:id="rId7"/>
    <p:sldId id="330" r:id="rId8"/>
    <p:sldId id="331" r:id="rId9"/>
    <p:sldId id="256" r:id="rId10"/>
    <p:sldId id="326" r:id="rId11"/>
    <p:sldId id="336" r:id="rId12"/>
    <p:sldId id="337" r:id="rId13"/>
    <p:sldId id="333" r:id="rId14"/>
    <p:sldId id="317" r:id="rId15"/>
  </p:sldIdLst>
  <p:sldSz cx="6858000" cy="9906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34" userDrawn="1">
          <p15:clr>
            <a:srgbClr val="A4A3A4"/>
          </p15:clr>
        </p15:guide>
        <p15:guide id="2" pos="2880" userDrawn="1">
          <p15:clr>
            <a:srgbClr val="A4A3A4"/>
          </p15:clr>
        </p15:guide>
        <p15:guide id="3" orient="horz" pos="3120" userDrawn="1">
          <p15:clr>
            <a:srgbClr val="A4A3A4"/>
          </p15:clr>
        </p15:guide>
        <p15:guide id="4"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Olivier Voisin" initials="PV" lastIdx="1" clrIdx="0">
    <p:extLst>
      <p:ext uri="{19B8F6BF-5375-455C-9EA6-DF929625EA0E}">
        <p15:presenceInfo xmlns:p15="http://schemas.microsoft.com/office/powerpoint/2012/main" xmlns="" userId="5398d4b9ee7319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3B6E2"/>
    <a:srgbClr val="3D7FB4"/>
    <a:srgbClr val="D9D9D9"/>
    <a:srgbClr val="F4F7F8"/>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038" autoAdjust="0"/>
    <p:restoredTop sz="89133" autoAdjust="0"/>
  </p:normalViewPr>
  <p:slideViewPr>
    <p:cSldViewPr showGuides="1">
      <p:cViewPr varScale="1">
        <p:scale>
          <a:sx n="75" d="100"/>
          <a:sy n="75" d="100"/>
        </p:scale>
        <p:origin x="-2862" y="-336"/>
      </p:cViewPr>
      <p:guideLst>
        <p:guide orient="horz" pos="2334"/>
        <p:guide orient="horz" pos="3120"/>
        <p:guide pos="2880"/>
        <p:guide pos="216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3FF505F-AB76-45C6-B837-3D78B748FBFD}" type="datetimeFigureOut">
              <a:rPr lang="en-US" smtClean="0"/>
              <a:pPr/>
              <a:t>2/22/2021</a:t>
            </a:fld>
            <a:endParaRPr lang="en-US"/>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73CC2B9-440C-4614-89F1-A368F493F5B2}" type="slidenum">
              <a:rPr lang="en-US" smtClean="0"/>
              <a:pPr/>
              <a:t>‹N°›</a:t>
            </a:fld>
            <a:endParaRPr lang="en-US"/>
          </a:p>
        </p:txBody>
      </p:sp>
    </p:spTree>
    <p:extLst>
      <p:ext uri="{BB962C8B-B14F-4D97-AF65-F5344CB8AC3E}">
        <p14:creationId xmlns:p14="http://schemas.microsoft.com/office/powerpoint/2010/main" xmlns="" val="269941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752" y="3174847"/>
            <a:ext cx="5822655" cy="6753379"/>
          </a:xfrm>
        </p:spPr>
        <p:txBody>
          <a:bodyPr wrap="square" numCol="2" spcCol="182880">
            <a:noAutofit/>
          </a:bodyPr>
          <a:lstStyle/>
          <a:p>
            <a:endParaRPr lang="en-US" sz="120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1214438" y="541338"/>
            <a:ext cx="1755775" cy="2535237"/>
          </a:xfrm>
        </p:spPr>
      </p:sp>
    </p:spTree>
    <p:extLst>
      <p:ext uri="{BB962C8B-B14F-4D97-AF65-F5344CB8AC3E}">
        <p14:creationId xmlns:p14="http://schemas.microsoft.com/office/powerpoint/2010/main" xmlns="" val="141907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752" y="3174847"/>
            <a:ext cx="5822655" cy="6753379"/>
          </a:xfrm>
        </p:spPr>
        <p:txBody>
          <a:bodyPr wrap="square" numCol="2" spcCol="182880">
            <a:noAutofit/>
          </a:bodyPr>
          <a:lstStyle/>
          <a:p>
            <a:endParaRPr lang="en-US" sz="120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1214438" y="541338"/>
            <a:ext cx="1755775" cy="2535237"/>
          </a:xfrm>
        </p:spPr>
      </p:sp>
    </p:spTree>
    <p:extLst>
      <p:ext uri="{BB962C8B-B14F-4D97-AF65-F5344CB8AC3E}">
        <p14:creationId xmlns:p14="http://schemas.microsoft.com/office/powerpoint/2010/main" xmlns="" val="89979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752" y="3174847"/>
            <a:ext cx="5822655" cy="6753379"/>
          </a:xfrm>
        </p:spPr>
        <p:txBody>
          <a:bodyPr wrap="square" numCol="2" spcCol="182880">
            <a:noAutofit/>
          </a:bodyPr>
          <a:lstStyle/>
          <a:p>
            <a:endParaRPr lang="en-US" sz="120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1214438" y="541338"/>
            <a:ext cx="1755775" cy="2535237"/>
          </a:xfrm>
        </p:spPr>
      </p:sp>
    </p:spTree>
    <p:extLst>
      <p:ext uri="{BB962C8B-B14F-4D97-AF65-F5344CB8AC3E}">
        <p14:creationId xmlns:p14="http://schemas.microsoft.com/office/powerpoint/2010/main" xmlns="" val="384137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752" y="3174847"/>
            <a:ext cx="5822655" cy="6753379"/>
          </a:xfrm>
        </p:spPr>
        <p:txBody>
          <a:bodyPr wrap="square" numCol="2" spcCol="182880">
            <a:noAutofit/>
          </a:bodyPr>
          <a:lstStyle/>
          <a:p>
            <a:endParaRPr lang="en-US" sz="1200" kern="1200" dirty="0">
              <a:solidFill>
                <a:schemeClr val="tx1"/>
              </a:solidFill>
              <a:effectLst/>
              <a:latin typeface="+mn-lt"/>
              <a:ea typeface="+mn-ea"/>
              <a:cs typeface="+mn-cs"/>
            </a:endParaRPr>
          </a:p>
        </p:txBody>
      </p:sp>
      <p:sp>
        <p:nvSpPr>
          <p:cNvPr id="6" name="Slide Image Placeholder 5"/>
          <p:cNvSpPr>
            <a:spLocks noGrp="1" noRot="1" noChangeAspect="1"/>
          </p:cNvSpPr>
          <p:nvPr>
            <p:ph type="sldImg"/>
          </p:nvPr>
        </p:nvSpPr>
        <p:spPr>
          <a:xfrm>
            <a:off x="1214438" y="541338"/>
            <a:ext cx="1755775" cy="2535237"/>
          </a:xfrm>
        </p:spPr>
      </p:sp>
    </p:spTree>
    <p:extLst>
      <p:ext uri="{BB962C8B-B14F-4D97-AF65-F5344CB8AC3E}">
        <p14:creationId xmlns:p14="http://schemas.microsoft.com/office/powerpoint/2010/main" xmlns="" val="3176559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xmlns="" id="{4A53C733-AFB4-48A0-9A13-70E458A161C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24" y="2266"/>
            <a:ext cx="6917230" cy="10069504"/>
          </a:xfrm>
          <a:prstGeom prst="rect">
            <a:avLst/>
          </a:prstGeom>
        </p:spPr>
      </p:pic>
      <p:sp>
        <p:nvSpPr>
          <p:cNvPr id="9" name="Rectangle 8">
            <a:extLst>
              <a:ext uri="{FF2B5EF4-FFF2-40B4-BE49-F238E27FC236}">
                <a16:creationId xmlns:a16="http://schemas.microsoft.com/office/drawing/2014/main" xmlns="" id="{6F33CFB7-615C-474B-B0C4-888C9257BC4A}"/>
              </a:ext>
            </a:extLst>
          </p:cNvPr>
          <p:cNvSpPr/>
          <p:nvPr/>
        </p:nvSpPr>
        <p:spPr>
          <a:xfrm>
            <a:off x="116632" y="116463"/>
            <a:ext cx="6624736" cy="96730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a:extLst>
              <a:ext uri="{FF2B5EF4-FFF2-40B4-BE49-F238E27FC236}">
                <a16:creationId xmlns:a16="http://schemas.microsoft.com/office/drawing/2014/main" xmlns="" id="{E9F8726C-913E-4F07-B8AE-F57EA1A5FFA4}"/>
              </a:ext>
            </a:extLst>
          </p:cNvPr>
          <p:cNvSpPr/>
          <p:nvPr userDrawn="1"/>
        </p:nvSpPr>
        <p:spPr>
          <a:xfrm>
            <a:off x="6309320" y="9711529"/>
            <a:ext cx="432048" cy="3602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Sous-titre 2">
            <a:extLst>
              <a:ext uri="{FF2B5EF4-FFF2-40B4-BE49-F238E27FC236}">
                <a16:creationId xmlns:a16="http://schemas.microsoft.com/office/drawing/2014/main" xmlns="" id="{DD516E36-D39C-46C4-944C-CF3DF34EFFEF}"/>
              </a:ext>
            </a:extLst>
          </p:cNvPr>
          <p:cNvSpPr txBox="1">
            <a:spLocks/>
          </p:cNvSpPr>
          <p:nvPr userDrawn="1"/>
        </p:nvSpPr>
        <p:spPr>
          <a:xfrm rot="16200000">
            <a:off x="4660593" y="721131"/>
            <a:ext cx="4294870" cy="54868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1000" dirty="0">
                <a:solidFill>
                  <a:srgbClr val="C00000"/>
                </a:solidFill>
                <a:latin typeface="Britannic Bold" pitchFamily="34" charset="0"/>
              </a:rPr>
              <a:t>C</a:t>
            </a:r>
            <a:r>
              <a:rPr kumimoji="0" lang="fr-FR" sz="1000" b="0" i="0" u="none" strike="noStrike" kern="1200" cap="none" spc="0" normalizeH="0" baseline="0" noProof="0" dirty="0">
                <a:ln>
                  <a:noFill/>
                </a:ln>
                <a:solidFill>
                  <a:srgbClr val="C00000"/>
                </a:solidFill>
                <a:effectLst/>
                <a:uLnTx/>
                <a:uFillTx/>
                <a:latin typeface="Britannic Bold" pitchFamily="34" charset="0"/>
              </a:rPr>
              <a:t>ROISSANCE INVESTISSEMENT</a:t>
            </a:r>
          </a:p>
        </p:txBody>
      </p:sp>
    </p:spTree>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EFAB48B-A72F-45B4-931E-3DBC799F2B30}"/>
              </a:ext>
            </a:extLst>
          </p:cNvPr>
          <p:cNvSpPr>
            <a:spLocks noGrp="1"/>
          </p:cNvSpPr>
          <p:nvPr>
            <p:ph type="title"/>
          </p:nvPr>
        </p:nvSpPr>
        <p:spPr>
          <a:xfrm>
            <a:off x="473075" y="660400"/>
            <a:ext cx="2211388" cy="23114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E7EE944A-3192-431E-89CF-5A9AB18D0681}"/>
              </a:ext>
            </a:extLst>
          </p:cNvPr>
          <p:cNvSpPr>
            <a:spLocks noGrp="1"/>
          </p:cNvSpPr>
          <p:nvPr>
            <p:ph type="pic" idx="1"/>
          </p:nvPr>
        </p:nvSpPr>
        <p:spPr>
          <a:xfrm>
            <a:off x="2916238" y="1425708"/>
            <a:ext cx="3471862" cy="70408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D2C08185-0A95-4A32-9F5C-DFDB49AE292A}"/>
              </a:ext>
            </a:extLst>
          </p:cNvPr>
          <p:cNvSpPr>
            <a:spLocks noGrp="1"/>
          </p:cNvSpPr>
          <p:nvPr>
            <p:ph type="body" sz="half" idx="2"/>
          </p:nvPr>
        </p:nvSpPr>
        <p:spPr>
          <a:xfrm>
            <a:off x="473075" y="2971800"/>
            <a:ext cx="2211388" cy="5505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116F373-CEB2-47CB-ADAD-3671BB1AC6E8}"/>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6" name="Espace réservé du pied de page 5">
            <a:extLst>
              <a:ext uri="{FF2B5EF4-FFF2-40B4-BE49-F238E27FC236}">
                <a16:creationId xmlns:a16="http://schemas.microsoft.com/office/drawing/2014/main" xmlns="" id="{8D48E709-C196-443F-BCB1-60B0A99140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C0322F8-2761-47F4-A8FE-FF2B783F86E0}"/>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87973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64228B2-9E96-407A-B3E5-8840ABD8E9A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9F42059E-D458-42E5-AFEF-118AA817565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EEB1A8D-40DD-4A3A-A064-E35148A95910}"/>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Espace réservé du pied de page 4">
            <a:extLst>
              <a:ext uri="{FF2B5EF4-FFF2-40B4-BE49-F238E27FC236}">
                <a16:creationId xmlns:a16="http://schemas.microsoft.com/office/drawing/2014/main" xmlns="" id="{785820F9-9508-4700-B884-7FED034A97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62A7876-AF1F-464D-B424-02485D621BA2}"/>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275674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F12144E6-C199-41F4-8114-CB30EBE6BCA3}"/>
              </a:ext>
            </a:extLst>
          </p:cNvPr>
          <p:cNvSpPr>
            <a:spLocks noGrp="1"/>
          </p:cNvSpPr>
          <p:nvPr>
            <p:ph type="title" orient="vert"/>
          </p:nvPr>
        </p:nvSpPr>
        <p:spPr>
          <a:xfrm>
            <a:off x="4908551" y="527977"/>
            <a:ext cx="1477963" cy="8394303"/>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776FAE2A-59DB-42F1-BA33-C33F90F3C963}"/>
              </a:ext>
            </a:extLst>
          </p:cNvPr>
          <p:cNvSpPr>
            <a:spLocks noGrp="1"/>
          </p:cNvSpPr>
          <p:nvPr>
            <p:ph type="body" orient="vert" idx="1"/>
          </p:nvPr>
        </p:nvSpPr>
        <p:spPr>
          <a:xfrm>
            <a:off x="471488" y="527977"/>
            <a:ext cx="4284662" cy="8394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3C7DD77-AE53-4902-B855-05ED199EFC1E}"/>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Espace réservé du pied de page 4">
            <a:extLst>
              <a:ext uri="{FF2B5EF4-FFF2-40B4-BE49-F238E27FC236}">
                <a16:creationId xmlns:a16="http://schemas.microsoft.com/office/drawing/2014/main" xmlns="" id="{1F78BE9E-ACA2-48BB-9BC0-77633591C7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CA5D7E8-C3B5-441B-AF03-A4458E3071C4}"/>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251036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5700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28221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194695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119761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262466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2563137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175298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9FBBF13-2FBF-475D-A20A-0663281786A7}"/>
              </a:ext>
            </a:extLst>
          </p:cNvPr>
          <p:cNvSpPr>
            <a:spLocks noGrp="1"/>
          </p:cNvSpPr>
          <p:nvPr>
            <p:ph type="ctrTitle"/>
          </p:nvPr>
        </p:nvSpPr>
        <p:spPr>
          <a:xfrm>
            <a:off x="857250" y="1621765"/>
            <a:ext cx="5143500" cy="3448182"/>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A52C830C-5D7A-4320-92F4-A617AF252232}"/>
              </a:ext>
            </a:extLst>
          </p:cNvPr>
          <p:cNvSpPr>
            <a:spLocks noGrp="1"/>
          </p:cNvSpPr>
          <p:nvPr>
            <p:ph type="subTitle" idx="1"/>
          </p:nvPr>
        </p:nvSpPr>
        <p:spPr>
          <a:xfrm>
            <a:off x="857250" y="5202370"/>
            <a:ext cx="5143500" cy="239223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D8CB6A7E-2738-4706-BC06-A42E73112448}"/>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Espace réservé du pied de page 4">
            <a:extLst>
              <a:ext uri="{FF2B5EF4-FFF2-40B4-BE49-F238E27FC236}">
                <a16:creationId xmlns:a16="http://schemas.microsoft.com/office/drawing/2014/main" xmlns="" id="{6B90BE00-BF7E-48C4-9D3B-5B019FED5D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142B1B1-A1F7-480C-B00B-7D91262814D4}"/>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586645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227946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88179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428930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143437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6AD74F0-6E4A-44B7-ABB8-93645821E0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B44D396-2F50-41F6-97A9-BAFD088230D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9E2A6A9-E9C6-43E0-85FF-1FDDAC3E2589}"/>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Espace réservé du pied de page 4">
            <a:extLst>
              <a:ext uri="{FF2B5EF4-FFF2-40B4-BE49-F238E27FC236}">
                <a16:creationId xmlns:a16="http://schemas.microsoft.com/office/drawing/2014/main" xmlns="" id="{C545C76D-2105-488D-80F6-8801ACDC37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E20141B-1513-4F45-8A7C-76EAE368BB19}"/>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154691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25122C-3ED2-4FEA-9C3E-64F6520E0232}"/>
              </a:ext>
            </a:extLst>
          </p:cNvPr>
          <p:cNvSpPr>
            <a:spLocks noGrp="1"/>
          </p:cNvSpPr>
          <p:nvPr>
            <p:ph type="title"/>
          </p:nvPr>
        </p:nvSpPr>
        <p:spPr>
          <a:xfrm>
            <a:off x="468314" y="2469621"/>
            <a:ext cx="5915025" cy="4120621"/>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1EAE069D-FD10-4DF5-9623-93BD787AD983}"/>
              </a:ext>
            </a:extLst>
          </p:cNvPr>
          <p:cNvSpPr>
            <a:spLocks noGrp="1"/>
          </p:cNvSpPr>
          <p:nvPr>
            <p:ph type="body" idx="1"/>
          </p:nvPr>
        </p:nvSpPr>
        <p:spPr>
          <a:xfrm>
            <a:off x="468314" y="6629797"/>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4DAAB66F-CE49-47CD-9CA6-0BB3EB1FEA7A}"/>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5" name="Espace réservé du pied de page 4">
            <a:extLst>
              <a:ext uri="{FF2B5EF4-FFF2-40B4-BE49-F238E27FC236}">
                <a16:creationId xmlns:a16="http://schemas.microsoft.com/office/drawing/2014/main" xmlns="" id="{A5C09C8D-D615-4A70-A48B-481BA5DDBB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7EF7007-DBB3-436B-B115-E0E5416E4243}"/>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04344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79753C-2833-4685-AC07-ABD95930A2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8D35DA1-FB1F-47ED-98D3-88521D3DEADA}"/>
              </a:ext>
            </a:extLst>
          </p:cNvPr>
          <p:cNvSpPr>
            <a:spLocks noGrp="1"/>
          </p:cNvSpPr>
          <p:nvPr>
            <p:ph sz="half" idx="1"/>
          </p:nvPr>
        </p:nvSpPr>
        <p:spPr>
          <a:xfrm>
            <a:off x="471488" y="2636441"/>
            <a:ext cx="2881312" cy="6285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E819AF61-2E61-4965-B1F0-591AF838DE99}"/>
              </a:ext>
            </a:extLst>
          </p:cNvPr>
          <p:cNvSpPr>
            <a:spLocks noGrp="1"/>
          </p:cNvSpPr>
          <p:nvPr>
            <p:ph sz="half" idx="2"/>
          </p:nvPr>
        </p:nvSpPr>
        <p:spPr>
          <a:xfrm>
            <a:off x="3505201" y="2636441"/>
            <a:ext cx="2881313" cy="6285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61BBA43-8C39-40B8-B0E9-92C9FD2FB457}"/>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6" name="Espace réservé du pied de page 5">
            <a:extLst>
              <a:ext uri="{FF2B5EF4-FFF2-40B4-BE49-F238E27FC236}">
                <a16:creationId xmlns:a16="http://schemas.microsoft.com/office/drawing/2014/main" xmlns="" id="{FEEA015B-F79A-4953-8277-7A46159C17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AEA7E58-43D0-43E8-B4A7-B45438764B2A}"/>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107712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D01CEA-459C-40C5-9001-844B4818697C}"/>
              </a:ext>
            </a:extLst>
          </p:cNvPr>
          <p:cNvSpPr>
            <a:spLocks noGrp="1"/>
          </p:cNvSpPr>
          <p:nvPr>
            <p:ph type="title"/>
          </p:nvPr>
        </p:nvSpPr>
        <p:spPr>
          <a:xfrm>
            <a:off x="473075" y="527977"/>
            <a:ext cx="5915025" cy="191412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9D0FB6BE-E99A-4258-BC65-12855A504A02}"/>
              </a:ext>
            </a:extLst>
          </p:cNvPr>
          <p:cNvSpPr>
            <a:spLocks noGrp="1"/>
          </p:cNvSpPr>
          <p:nvPr>
            <p:ph type="body" idx="1"/>
          </p:nvPr>
        </p:nvSpPr>
        <p:spPr>
          <a:xfrm>
            <a:off x="473076" y="2428346"/>
            <a:ext cx="2900363" cy="1190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A7D2AD8B-29F4-4361-B02D-23F36EE89947}"/>
              </a:ext>
            </a:extLst>
          </p:cNvPr>
          <p:cNvSpPr>
            <a:spLocks noGrp="1"/>
          </p:cNvSpPr>
          <p:nvPr>
            <p:ph sz="half" idx="2"/>
          </p:nvPr>
        </p:nvSpPr>
        <p:spPr>
          <a:xfrm>
            <a:off x="473076" y="3618442"/>
            <a:ext cx="2900363" cy="532275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38956B49-508E-40D4-85C3-2FFE0C144526}"/>
              </a:ext>
            </a:extLst>
          </p:cNvPr>
          <p:cNvSpPr>
            <a:spLocks noGrp="1"/>
          </p:cNvSpPr>
          <p:nvPr>
            <p:ph type="body" sz="quarter" idx="3"/>
          </p:nvPr>
        </p:nvSpPr>
        <p:spPr>
          <a:xfrm>
            <a:off x="3471864" y="2428346"/>
            <a:ext cx="2916237" cy="1190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14FCF89E-01DB-4956-AC98-00C919F12ABD}"/>
              </a:ext>
            </a:extLst>
          </p:cNvPr>
          <p:cNvSpPr>
            <a:spLocks noGrp="1"/>
          </p:cNvSpPr>
          <p:nvPr>
            <p:ph sz="quarter" idx="4"/>
          </p:nvPr>
        </p:nvSpPr>
        <p:spPr>
          <a:xfrm>
            <a:off x="3471864" y="3618442"/>
            <a:ext cx="2916237" cy="532275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970D6613-BF9F-44FA-9C89-D55CB635B09E}"/>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8" name="Espace réservé du pied de page 7">
            <a:extLst>
              <a:ext uri="{FF2B5EF4-FFF2-40B4-BE49-F238E27FC236}">
                <a16:creationId xmlns:a16="http://schemas.microsoft.com/office/drawing/2014/main" xmlns="" id="{6FB83773-6D53-4DD6-87DA-290916B9E38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6636B0E-6793-42A7-B627-867F844676F2}"/>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283235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1C0009B-D4AB-432C-B39E-9B5134BBE1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2B10967C-0A8B-42A7-9501-3E1BFCE76171}"/>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4" name="Espace réservé du pied de page 3">
            <a:extLst>
              <a:ext uri="{FF2B5EF4-FFF2-40B4-BE49-F238E27FC236}">
                <a16:creationId xmlns:a16="http://schemas.microsoft.com/office/drawing/2014/main" xmlns="" id="{8AA0B6EC-31F3-44C0-9E76-5131462E784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3384751A-4728-4E9F-9DCD-5F73E9EDD55A}"/>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91289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5928310-C738-4F5F-A12D-CE5F6E91BF64}"/>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3" name="Espace réservé du pied de page 2">
            <a:extLst>
              <a:ext uri="{FF2B5EF4-FFF2-40B4-BE49-F238E27FC236}">
                <a16:creationId xmlns:a16="http://schemas.microsoft.com/office/drawing/2014/main" xmlns="" id="{FF3CCAD8-18D5-4EED-93C5-FA0C08795F8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01BC304C-0769-4B78-A2B0-F898FDD6F528}"/>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187074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658207-77C3-49B5-B642-4212BFA13FBB}"/>
              </a:ext>
            </a:extLst>
          </p:cNvPr>
          <p:cNvSpPr>
            <a:spLocks noGrp="1"/>
          </p:cNvSpPr>
          <p:nvPr>
            <p:ph type="title"/>
          </p:nvPr>
        </p:nvSpPr>
        <p:spPr>
          <a:xfrm>
            <a:off x="473075" y="660400"/>
            <a:ext cx="2211388" cy="23114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8142A0F2-03B9-40BF-9251-6C696D235E51}"/>
              </a:ext>
            </a:extLst>
          </p:cNvPr>
          <p:cNvSpPr>
            <a:spLocks noGrp="1"/>
          </p:cNvSpPr>
          <p:nvPr>
            <p:ph idx="1"/>
          </p:nvPr>
        </p:nvSpPr>
        <p:spPr>
          <a:xfrm>
            <a:off x="2916238" y="1425708"/>
            <a:ext cx="3471862" cy="70408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A1E9A15A-C1C4-4A3A-A08F-A729F75FB623}"/>
              </a:ext>
            </a:extLst>
          </p:cNvPr>
          <p:cNvSpPr>
            <a:spLocks noGrp="1"/>
          </p:cNvSpPr>
          <p:nvPr>
            <p:ph type="body" sz="half" idx="2"/>
          </p:nvPr>
        </p:nvSpPr>
        <p:spPr>
          <a:xfrm>
            <a:off x="473075" y="2971800"/>
            <a:ext cx="2211388" cy="5505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A8ED84C-CD42-4865-8481-657EB8531AD3}"/>
              </a:ext>
            </a:extLst>
          </p:cNvPr>
          <p:cNvSpPr>
            <a:spLocks noGrp="1"/>
          </p:cNvSpPr>
          <p:nvPr>
            <p:ph type="dt" sz="half" idx="10"/>
          </p:nvPr>
        </p:nvSpPr>
        <p:spPr/>
        <p:txBody>
          <a:bodyPr/>
          <a:lstStyle/>
          <a:p>
            <a:fld id="{8F1A83E6-78AE-48A5-92D3-1BE4AF462283}" type="datetimeFigureOut">
              <a:rPr lang="fr-FR" smtClean="0"/>
              <a:pPr/>
              <a:t>22/02/2021</a:t>
            </a:fld>
            <a:endParaRPr lang="fr-FR"/>
          </a:p>
        </p:txBody>
      </p:sp>
      <p:sp>
        <p:nvSpPr>
          <p:cNvPr id="6" name="Espace réservé du pied de page 5">
            <a:extLst>
              <a:ext uri="{FF2B5EF4-FFF2-40B4-BE49-F238E27FC236}">
                <a16:creationId xmlns:a16="http://schemas.microsoft.com/office/drawing/2014/main" xmlns="" id="{BFCE8A10-08C0-4967-85D6-F671FE13DF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3F8DD9F-D10C-4015-979C-8DBE33274283}"/>
              </a:ext>
            </a:extLst>
          </p:cNvPr>
          <p:cNvSpPr>
            <a:spLocks noGrp="1"/>
          </p:cNvSpPr>
          <p:nvPr>
            <p:ph type="sldNum" sz="quarter" idx="12"/>
          </p:nvPr>
        </p:nvSpPr>
        <p:spPr/>
        <p:txBody>
          <a:body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22921224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09FDB0C2-1F3D-4594-BC97-D21C5CE96C4E}" type="datetimeFigureOut">
              <a:rPr lang="en-US">
                <a:solidFill>
                  <a:prstClr val="black">
                    <a:tint val="75000"/>
                  </a:prstClr>
                </a:solidFill>
              </a:rPr>
              <a:pPr/>
              <a:t>2/22/2021</a:t>
            </a:fld>
            <a:endParaRPr lang="en-US">
              <a:solidFill>
                <a:prstClr val="black">
                  <a:tint val="75000"/>
                </a:prstClr>
              </a:solidFill>
            </a:endParaRPr>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248A5C28-A9AF-48F7-A492-117CD84F551A}"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733455703"/>
      </p:ext>
    </p:extLst>
  </p:cSld>
  <p:clrMap bg1="dk1" tx1="lt1" bg2="dk2" tx2="lt2" accent1="accent1" accent2="accent2" accent3="accent3" accent4="accent4" accent5="accent5" accent6="accent6" hlink="hlink" folHlink="folHlink"/>
  <p:sldLayoutIdLst>
    <p:sldLayoutId id="2147483649" r:id="rId1"/>
  </p:sldLayoutIdLst>
  <p:transition spd="slow" advTm="1000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61890B1D-F9C9-456D-A54E-185782B04A82}"/>
              </a:ext>
            </a:extLst>
          </p:cNvPr>
          <p:cNvSpPr>
            <a:spLocks noGrp="1"/>
          </p:cNvSpPr>
          <p:nvPr>
            <p:ph type="title"/>
          </p:nvPr>
        </p:nvSpPr>
        <p:spPr>
          <a:xfrm>
            <a:off x="471489" y="527977"/>
            <a:ext cx="5915025" cy="191412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908C9631-62C6-4AC0-AAF6-D814E6E10E01}"/>
              </a:ext>
            </a:extLst>
          </p:cNvPr>
          <p:cNvSpPr>
            <a:spLocks noGrp="1"/>
          </p:cNvSpPr>
          <p:nvPr>
            <p:ph type="body" idx="1"/>
          </p:nvPr>
        </p:nvSpPr>
        <p:spPr>
          <a:xfrm>
            <a:off x="471489" y="2636441"/>
            <a:ext cx="5915025" cy="62858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8A9D8D0-81E4-4E47-8A3C-9BDE53D43499}"/>
              </a:ext>
            </a:extLst>
          </p:cNvPr>
          <p:cNvSpPr>
            <a:spLocks noGrp="1"/>
          </p:cNvSpPr>
          <p:nvPr>
            <p:ph type="dt" sz="half" idx="2"/>
          </p:nvPr>
        </p:nvSpPr>
        <p:spPr>
          <a:xfrm>
            <a:off x="471488" y="9181969"/>
            <a:ext cx="1543050" cy="526256"/>
          </a:xfrm>
          <a:prstGeom prst="rect">
            <a:avLst/>
          </a:prstGeom>
        </p:spPr>
        <p:txBody>
          <a:bodyPr vert="horz" lIns="91440" tIns="45720" rIns="91440" bIns="45720" rtlCol="0" anchor="ctr"/>
          <a:lstStyle>
            <a:lvl1pPr algn="l">
              <a:defRPr sz="1200">
                <a:solidFill>
                  <a:schemeClr val="tx1">
                    <a:tint val="75000"/>
                  </a:schemeClr>
                </a:solidFill>
              </a:defRPr>
            </a:lvl1pPr>
          </a:lstStyle>
          <a:p>
            <a:fld id="{8F1A83E6-78AE-48A5-92D3-1BE4AF462283}" type="datetimeFigureOut">
              <a:rPr lang="fr-FR" smtClean="0"/>
              <a:pPr/>
              <a:t>22/02/2021</a:t>
            </a:fld>
            <a:endParaRPr lang="fr-FR"/>
          </a:p>
        </p:txBody>
      </p:sp>
      <p:sp>
        <p:nvSpPr>
          <p:cNvPr id="5" name="Espace réservé du pied de page 4">
            <a:extLst>
              <a:ext uri="{FF2B5EF4-FFF2-40B4-BE49-F238E27FC236}">
                <a16:creationId xmlns:a16="http://schemas.microsoft.com/office/drawing/2014/main" xmlns="" id="{89546C39-FA54-4B81-B706-6B0A97D95CB1}"/>
              </a:ext>
            </a:extLst>
          </p:cNvPr>
          <p:cNvSpPr>
            <a:spLocks noGrp="1"/>
          </p:cNvSpPr>
          <p:nvPr>
            <p:ph type="ftr" sz="quarter" idx="3"/>
          </p:nvPr>
        </p:nvSpPr>
        <p:spPr>
          <a:xfrm>
            <a:off x="2271714" y="9181969"/>
            <a:ext cx="2314575" cy="5262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7C0D7984-AF41-4BBD-BD28-99478CDC0FBC}"/>
              </a:ext>
            </a:extLst>
          </p:cNvPr>
          <p:cNvSpPr>
            <a:spLocks noGrp="1"/>
          </p:cNvSpPr>
          <p:nvPr>
            <p:ph type="sldNum" sz="quarter" idx="4"/>
          </p:nvPr>
        </p:nvSpPr>
        <p:spPr>
          <a:xfrm>
            <a:off x="4843463" y="9181969"/>
            <a:ext cx="1543050" cy="526256"/>
          </a:xfrm>
          <a:prstGeom prst="rect">
            <a:avLst/>
          </a:prstGeom>
        </p:spPr>
        <p:txBody>
          <a:bodyPr vert="horz" lIns="91440" tIns="45720" rIns="91440" bIns="45720" rtlCol="0" anchor="ctr"/>
          <a:lstStyle>
            <a:lvl1pPr algn="r">
              <a:defRPr sz="1200">
                <a:solidFill>
                  <a:schemeClr val="tx1">
                    <a:tint val="75000"/>
                  </a:schemeClr>
                </a:solidFill>
              </a:defRPr>
            </a:lvl1pPr>
          </a:lstStyle>
          <a:p>
            <a:fld id="{705BEC22-42F8-4451-91E0-5DBFAC33FFEC}" type="slidenum">
              <a:rPr lang="fr-FR" smtClean="0"/>
              <a:pPr/>
              <a:t>‹N°›</a:t>
            </a:fld>
            <a:endParaRPr lang="fr-FR"/>
          </a:p>
        </p:txBody>
      </p:sp>
    </p:spTree>
    <p:extLst>
      <p:ext uri="{BB962C8B-B14F-4D97-AF65-F5344CB8AC3E}">
        <p14:creationId xmlns:p14="http://schemas.microsoft.com/office/powerpoint/2010/main" xmlns="" val="315495458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9FDB0C2-1F3D-4594-BC97-D21C5CE96C4E}" type="datetimeFigureOut">
              <a:rPr lang="en-US" smtClean="0">
                <a:solidFill>
                  <a:prstClr val="black">
                    <a:tint val="75000"/>
                  </a:prstClr>
                </a:solidFill>
              </a:rPr>
              <a:pPr/>
              <a:t>2/22/2021</a:t>
            </a:fld>
            <a:endParaRPr 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48A5C28-A9AF-48F7-A492-117CD84F551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xmlns="" val="5424128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8.jpeg"/><Relationship Id="rId7" Type="http://schemas.openxmlformats.org/officeDocument/2006/relationships/hyperlink" Target="http://infobrandtrade.com/" TargetMode="External"/><Relationship Id="rId12" Type="http://schemas.openxmlformats.org/officeDocument/2006/relationships/image" Target="../media/image44.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hyperlink" Target="https://www.moncompteformation.gouv.fr/espace-prive/html/" TargetMode="External"/><Relationship Id="rId11" Type="http://schemas.openxmlformats.org/officeDocument/2006/relationships/image" Target="../media/image43.png"/><Relationship Id="rId5" Type="http://schemas.openxmlformats.org/officeDocument/2006/relationships/image" Target="../media/image40.jpe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9.jpeg"/><Relationship Id="rId9" Type="http://schemas.openxmlformats.org/officeDocument/2006/relationships/hyperlink" Target="https://ciib.online/" TargetMode="External"/><Relationship Id="rId14"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hyperlink" Target="http://www.patrimoinemarches.com/" TargetMode="External"/><Relationship Id="rId13" Type="http://schemas.openxmlformats.org/officeDocument/2006/relationships/image" Target="../media/image7.jpeg"/><Relationship Id="rId18" Type="http://schemas.openxmlformats.org/officeDocument/2006/relationships/image" Target="../media/image53.png"/><Relationship Id="rId3" Type="http://schemas.openxmlformats.org/officeDocument/2006/relationships/image" Target="../media/image48.jpeg"/><Relationship Id="rId21" Type="http://schemas.openxmlformats.org/officeDocument/2006/relationships/image" Target="../media/image56.png"/><Relationship Id="rId7" Type="http://schemas.openxmlformats.org/officeDocument/2006/relationships/hyperlink" Target="http://www.agro-mundi.com/" TargetMode="External"/><Relationship Id="rId12" Type="http://schemas.openxmlformats.org/officeDocument/2006/relationships/image" Target="../media/image50.jpeg"/><Relationship Id="rId17" Type="http://schemas.openxmlformats.org/officeDocument/2006/relationships/image" Target="../media/image52.png"/><Relationship Id="rId2" Type="http://schemas.openxmlformats.org/officeDocument/2006/relationships/hyperlink" Target="https://www.action-future.com/" TargetMode="Externa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hyperlink" Target="http://www.croissanceinvestissement.com/" TargetMode="External"/><Relationship Id="rId11" Type="http://schemas.openxmlformats.org/officeDocument/2006/relationships/image" Target="../media/image49.jpeg"/><Relationship Id="rId5" Type="http://schemas.openxmlformats.org/officeDocument/2006/relationships/hyperlink" Target="http://www.stocks-future.com/" TargetMode="External"/><Relationship Id="rId15" Type="http://schemas.openxmlformats.org/officeDocument/2006/relationships/image" Target="../media/image41.png"/><Relationship Id="rId10" Type="http://schemas.openxmlformats.org/officeDocument/2006/relationships/hyperlink" Target="http://www.art-trends.com/index.php/category/les-artistes/" TargetMode="External"/><Relationship Id="rId19" Type="http://schemas.openxmlformats.org/officeDocument/2006/relationships/image" Target="../media/image54.png"/><Relationship Id="rId4" Type="http://schemas.openxmlformats.org/officeDocument/2006/relationships/hyperlink" Target="http://www.action-future.com/" TargetMode="External"/><Relationship Id="rId9" Type="http://schemas.openxmlformats.org/officeDocument/2006/relationships/hyperlink" Target="http://www.prestigetraditions.com/" TargetMode="External"/><Relationship Id="rId14" Type="http://schemas.openxmlformats.org/officeDocument/2006/relationships/hyperlink" Target="http://infobrandtrade.com/" TargetMode="External"/><Relationship Id="rId22"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hyperlink" Target="https://www.ciib.fr/marche-actions/?show=true" TargetMode="External"/><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hyperlink" Target="https://www.ciib.fr/actions-market-place" TargetMode="External"/><Relationship Id="rId10" Type="http://schemas.openxmlformats.org/officeDocument/2006/relationships/hyperlink" Target="https://ciib.online/" TargetMode="External"/><Relationship Id="rId4" Type="http://schemas.openxmlformats.org/officeDocument/2006/relationships/image" Target="../media/image15.gif"/><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love-money.org/" TargetMode="External"/><Relationship Id="rId5" Type="http://schemas.openxmlformats.org/officeDocument/2006/relationships/image" Target="../media/image20.jpeg"/><Relationship Id="rId10" Type="http://schemas.openxmlformats.org/officeDocument/2006/relationships/image" Target="../media/image24.png"/><Relationship Id="rId4" Type="http://schemas.openxmlformats.org/officeDocument/2006/relationships/hyperlink" Target="https://finance-innovation.org/" TargetMode="Externa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svg"/><Relationship Id="rId3" Type="http://schemas.openxmlformats.org/officeDocument/2006/relationships/hyperlink" Target="https://www.ciib.fr/marche-actions/?show=true" TargetMode="External"/><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0.sv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ocs.google.com/forms/d/190EjCVxFUE6G8j9Q7CmRzPa3Uunvxa68rZ3_qX27xEE/prefil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moncompteformation.gouv.fr/espace-prive/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xmlns="" id="{31CAA05A-50A5-4BFC-B885-B86280D6191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3" y="2957160"/>
            <a:ext cx="6917230" cy="5524232"/>
          </a:xfrm>
          <a:prstGeom prst="rect">
            <a:avLst/>
          </a:prstGeom>
        </p:spPr>
      </p:pic>
      <p:sp>
        <p:nvSpPr>
          <p:cNvPr id="8" name="TextBox 23">
            <a:extLst>
              <a:ext uri="{FF2B5EF4-FFF2-40B4-BE49-F238E27FC236}">
                <a16:creationId xmlns:a16="http://schemas.microsoft.com/office/drawing/2014/main" xmlns="" id="{B7F920DF-2CCD-4A54-8DD8-27BCF8F5A60C}"/>
              </a:ext>
            </a:extLst>
          </p:cNvPr>
          <p:cNvSpPr txBox="1"/>
          <p:nvPr/>
        </p:nvSpPr>
        <p:spPr>
          <a:xfrm flipH="1">
            <a:off x="266998" y="1566907"/>
            <a:ext cx="3672408" cy="492443"/>
          </a:xfrm>
          <a:prstGeom prst="rect">
            <a:avLst/>
          </a:prstGeom>
          <a:noFill/>
        </p:spPr>
        <p:txBody>
          <a:bodyPr wrap="square" rtlCol="0">
            <a:spAutoFit/>
          </a:bodyPr>
          <a:lstStyle/>
          <a:p>
            <a:r>
              <a:rPr lang="fr-FR" sz="1200" i="1" dirty="0">
                <a:solidFill>
                  <a:schemeClr val="bg1"/>
                </a:solidFill>
                <a:latin typeface="Arial" panose="020B0604020202020204" pitchFamily="34" charset="0"/>
                <a:cs typeface="Arial" panose="020B0604020202020204" pitchFamily="34" charset="0"/>
              </a:rPr>
              <a:t>SUPPLEMENT CROISSANCE INVESTISSEMENT</a:t>
            </a:r>
          </a:p>
          <a:p>
            <a:r>
              <a:rPr lang="fr-FR" sz="1400" i="1" dirty="0">
                <a:solidFill>
                  <a:schemeClr val="bg1"/>
                </a:solidFill>
                <a:latin typeface="Arial" panose="020B0604020202020204" pitchFamily="34" charset="0"/>
                <a:cs typeface="Arial" panose="020B0604020202020204" pitchFamily="34" charset="0"/>
              </a:rPr>
              <a:t>en partenariat avec CiiB</a:t>
            </a:r>
            <a:endParaRPr lang="fr-FR" sz="1200" i="1" dirty="0">
              <a:solidFill>
                <a:schemeClr val="bg1"/>
              </a:solidFill>
              <a:latin typeface="Arial" panose="020B0604020202020204" pitchFamily="34" charset="0"/>
              <a:cs typeface="Arial" panose="020B0604020202020204" pitchFamily="34" charset="0"/>
            </a:endParaRPr>
          </a:p>
        </p:txBody>
      </p:sp>
      <p:pic>
        <p:nvPicPr>
          <p:cNvPr id="23" name="Image 22" descr="Une image contenant personne, homme, habits&#10;&#10;Description générée automatiquement">
            <a:extLst>
              <a:ext uri="{FF2B5EF4-FFF2-40B4-BE49-F238E27FC236}">
                <a16:creationId xmlns:a16="http://schemas.microsoft.com/office/drawing/2014/main" xmlns="" id="{D52B812A-2A66-4E87-91C3-119E4BE8CE0E}"/>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ackgroundRemoval t="3306" b="96694" l="3306" r="94215">
                        <a14:foregroundMark x1="17769" y1="20661" x2="19008" y2="48760"/>
                        <a14:foregroundMark x1="37403" y1="9578" x2="55372" y2="12397"/>
                        <a14:foregroundMark x1="55989" y1="8568" x2="73140" y2="19008"/>
                        <a14:foregroundMark x1="78926" y1="29339" x2="85124" y2="53719"/>
                        <a14:foregroundMark x1="84298" y1="70248" x2="39256" y2="87603"/>
                        <a14:foregroundMark x1="39256" y1="87603" x2="16116" y2="53719"/>
                        <a14:foregroundMark x1="95041" y1="37603" x2="94215" y2="52066"/>
                        <a14:foregroundMark x1="6198" y1="33471" x2="7438" y2="51653"/>
                        <a14:foregroundMark x1="33884" y1="71901" x2="39256" y2="80165"/>
                        <a14:foregroundMark x1="94215" y1="55372" x2="92975" y2="64876"/>
                        <a14:foregroundMark x1="39669" y1="5785" x2="39669" y2="5785"/>
                        <a14:foregroundMark x1="35537" y1="4959" x2="35537" y2="4959"/>
                        <a14:foregroundMark x1="47107" y1="5372" x2="47107" y2="5372"/>
                        <a14:foregroundMark x1="52479" y1="4132" x2="55785" y2="4959"/>
                        <a14:foregroundMark x1="60744" y1="3719" x2="59917" y2="3719"/>
                        <a14:foregroundMark x1="78099" y1="80992" x2="64876" y2="86777"/>
                        <a14:foregroundMark x1="62810" y1="93388" x2="49174" y2="92562"/>
                        <a14:foregroundMark x1="23554" y1="81818" x2="27273" y2="87603"/>
                        <a14:foregroundMark x1="40083" y1="94628" x2="53306" y2="95041"/>
                        <a14:foregroundMark x1="6198" y1="37190" x2="6198" y2="47934"/>
                        <a14:foregroundMark x1="5785" y1="58678" x2="5785" y2="62397"/>
                        <a14:foregroundMark x1="9091" y1="29339" x2="7025" y2="30992"/>
                        <a14:foregroundMark x1="13223" y1="24380" x2="9504" y2="69421"/>
                        <a14:foregroundMark x1="6612" y1="65289" x2="7438" y2="70661"/>
                        <a14:foregroundMark x1="4132" y1="38843" x2="3719" y2="62397"/>
                        <a14:foregroundMark x1="71901" y1="8264" x2="24793" y2="11570"/>
                        <a14:foregroundMark x1="42975" y1="4132" x2="42975" y2="4132"/>
                        <a14:foregroundMark x1="42562" y1="4959" x2="50413" y2="4959"/>
                        <a14:foregroundMark x1="31818" y1="7438" x2="36364" y2="6198"/>
                        <a14:foregroundMark x1="61983" y1="4132" x2="35124" y2="3306"/>
                        <a14:foregroundMark x1="10744" y1="25620" x2="7438" y2="31405"/>
                        <a14:foregroundMark x1="9091" y1="27686" x2="5785" y2="33058"/>
                        <a14:foregroundMark x1="62397" y1="95868" x2="57025" y2="96694"/>
                        <a14:backgroundMark x1="13636" y1="6612" x2="7025" y2="9504"/>
                        <a14:backgroundMark x1="9917" y1="89256" x2="13636" y2="93802"/>
                        <a14:backgroundMark x1="89669" y1="8264" x2="95868" y2="13223"/>
                        <a14:backgroundMark x1="60971" y1="2512" x2="61570" y2="2479"/>
                        <a14:backgroundMark x1="23554" y1="4545" x2="33693" y2="3994"/>
                      </a14:backgroundRemoval>
                    </a14:imgEffect>
                  </a14:imgLayer>
                </a14:imgProps>
              </a:ext>
              <a:ext uri="{28A0092B-C50C-407E-A947-70E740481C1C}">
                <a14:useLocalDpi xmlns:a14="http://schemas.microsoft.com/office/drawing/2010/main" xmlns="" val="0"/>
              </a:ext>
            </a:extLst>
          </a:blip>
          <a:stretch>
            <a:fillRect/>
          </a:stretch>
        </p:blipFill>
        <p:spPr>
          <a:xfrm>
            <a:off x="5661249" y="4455866"/>
            <a:ext cx="998860" cy="998860"/>
          </a:xfrm>
          <a:prstGeom prst="rect">
            <a:avLst/>
          </a:prstGeom>
        </p:spPr>
      </p:pic>
      <p:sp>
        <p:nvSpPr>
          <p:cNvPr id="24" name="TextBox 23">
            <a:extLst>
              <a:ext uri="{FF2B5EF4-FFF2-40B4-BE49-F238E27FC236}">
                <a16:creationId xmlns:a16="http://schemas.microsoft.com/office/drawing/2014/main" xmlns="" id="{BB192279-1CF2-422A-AA1F-B8D6D283A1AE}"/>
              </a:ext>
            </a:extLst>
          </p:cNvPr>
          <p:cNvSpPr txBox="1"/>
          <p:nvPr/>
        </p:nvSpPr>
        <p:spPr>
          <a:xfrm flipH="1">
            <a:off x="1147115" y="3128316"/>
            <a:ext cx="3145980" cy="738664"/>
          </a:xfrm>
          <a:prstGeom prst="rect">
            <a:avLst/>
          </a:prstGeom>
          <a:noFill/>
        </p:spPr>
        <p:txBody>
          <a:bodyPr wrap="square" rtlCol="0">
            <a:spAutoFit/>
          </a:bodyPr>
          <a:lstStyle/>
          <a:p>
            <a:pPr algn="just"/>
            <a:r>
              <a:rPr lang="fr-FR" sz="1400" b="1" i="1" dirty="0">
                <a:solidFill>
                  <a:schemeClr val="bg1"/>
                </a:solidFill>
                <a:latin typeface="Arial" panose="020B0604020202020204" pitchFamily="34" charset="0"/>
                <a:cs typeface="Arial" panose="020B0604020202020204" pitchFamily="34" charset="0"/>
              </a:rPr>
              <a:t>Liquidité, renforcement des fonds propres, valorisation, ingénierie juridique  &amp; financière…</a:t>
            </a:r>
            <a:endParaRPr lang="fr-FR" sz="1400" i="1" dirty="0">
              <a:solidFill>
                <a:schemeClr val="bg1"/>
              </a:solidFill>
              <a:latin typeface="Arial" panose="020B0604020202020204" pitchFamily="34" charset="0"/>
              <a:cs typeface="Arial" panose="020B0604020202020204" pitchFamily="34" charset="0"/>
            </a:endParaRPr>
          </a:p>
        </p:txBody>
      </p:sp>
      <p:grpSp>
        <p:nvGrpSpPr>
          <p:cNvPr id="25" name="Groupe 24">
            <a:extLst>
              <a:ext uri="{FF2B5EF4-FFF2-40B4-BE49-F238E27FC236}">
                <a16:creationId xmlns:a16="http://schemas.microsoft.com/office/drawing/2014/main" xmlns="" id="{C9CCE63A-201E-4C29-9140-7265D4D79B2F}"/>
              </a:ext>
            </a:extLst>
          </p:cNvPr>
          <p:cNvGrpSpPr/>
          <p:nvPr/>
        </p:nvGrpSpPr>
        <p:grpSpPr>
          <a:xfrm>
            <a:off x="151942" y="3156526"/>
            <a:ext cx="988690" cy="689355"/>
            <a:chOff x="230670" y="1691680"/>
            <a:chExt cx="6627330" cy="3857625"/>
          </a:xfrm>
        </p:grpSpPr>
        <p:pic>
          <p:nvPicPr>
            <p:cNvPr id="26" name="Image 25" descr="Une image contenant capture d’écran, équipement électronique, ordinateur&#10;&#10;Description générée automatiquement">
              <a:extLst>
                <a:ext uri="{FF2B5EF4-FFF2-40B4-BE49-F238E27FC236}">
                  <a16:creationId xmlns:a16="http://schemas.microsoft.com/office/drawing/2014/main" xmlns="" id="{088156F1-8E1B-42FB-A37F-A4DD39749F6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0670" y="1691680"/>
              <a:ext cx="6627330" cy="3857625"/>
            </a:xfrm>
            <a:prstGeom prst="rect">
              <a:avLst/>
            </a:prstGeom>
          </p:spPr>
        </p:pic>
        <p:pic>
          <p:nvPicPr>
            <p:cNvPr id="27" name="Image 26">
              <a:extLst>
                <a:ext uri="{FF2B5EF4-FFF2-40B4-BE49-F238E27FC236}">
                  <a16:creationId xmlns:a16="http://schemas.microsoft.com/office/drawing/2014/main" xmlns="" id="{A545194C-8052-4594-BC9F-155148ED724B}"/>
                </a:ext>
              </a:extLst>
            </p:cNvPr>
            <p:cNvPicPr>
              <a:picLocks noChangeAspect="1"/>
            </p:cNvPicPr>
            <p:nvPr/>
          </p:nvPicPr>
          <p:blipFill>
            <a:blip r:embed="rId6" cstate="print"/>
            <a:stretch>
              <a:fillRect/>
            </a:stretch>
          </p:blipFill>
          <p:spPr>
            <a:xfrm>
              <a:off x="1052736" y="1956801"/>
              <a:ext cx="5026668" cy="3119255"/>
            </a:xfrm>
            <a:prstGeom prst="rect">
              <a:avLst/>
            </a:prstGeom>
          </p:spPr>
        </p:pic>
        <p:pic>
          <p:nvPicPr>
            <p:cNvPr id="28" name="Image 27" descr="Une image contenant objet, clôture&#10;&#10;Description générée automatiquement">
              <a:extLst>
                <a:ext uri="{FF2B5EF4-FFF2-40B4-BE49-F238E27FC236}">
                  <a16:creationId xmlns:a16="http://schemas.microsoft.com/office/drawing/2014/main" xmlns="" id="{01E4A0F0-332A-4310-B5C2-653B57855FB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805264" y="1989469"/>
              <a:ext cx="236577" cy="216024"/>
            </a:xfrm>
            <a:prstGeom prst="rect">
              <a:avLst/>
            </a:prstGeom>
          </p:spPr>
        </p:pic>
      </p:grpSp>
      <p:sp>
        <p:nvSpPr>
          <p:cNvPr id="29" name="TextBox 23">
            <a:extLst>
              <a:ext uri="{FF2B5EF4-FFF2-40B4-BE49-F238E27FC236}">
                <a16:creationId xmlns:a16="http://schemas.microsoft.com/office/drawing/2014/main" xmlns="" id="{18951C3A-7AFB-4D61-B71A-96698C7E5F72}"/>
              </a:ext>
            </a:extLst>
          </p:cNvPr>
          <p:cNvSpPr txBox="1"/>
          <p:nvPr/>
        </p:nvSpPr>
        <p:spPr>
          <a:xfrm flipH="1">
            <a:off x="4293095" y="5454603"/>
            <a:ext cx="2398262" cy="2031325"/>
          </a:xfrm>
          <a:prstGeom prst="rect">
            <a:avLst/>
          </a:prstGeom>
          <a:noFill/>
        </p:spPr>
        <p:txBody>
          <a:bodyPr wrap="square" rtlCol="0">
            <a:spAutoFit/>
          </a:bodyPr>
          <a:lstStyle/>
          <a:p>
            <a:pPr algn="r"/>
            <a:r>
              <a:rPr lang="fr-FR" sz="1400" b="1" dirty="0">
                <a:solidFill>
                  <a:schemeClr val="bg1"/>
                </a:solidFill>
                <a:latin typeface="Arial" panose="020B0604020202020204" pitchFamily="34" charset="0"/>
                <a:cs typeface="Arial" panose="020B0604020202020204" pitchFamily="34" charset="0"/>
              </a:rPr>
              <a:t>3 questions à Didier SALWA</a:t>
            </a:r>
          </a:p>
          <a:p>
            <a:pPr algn="r"/>
            <a:r>
              <a:rPr lang="fr-FR" sz="1400" b="1" dirty="0">
                <a:solidFill>
                  <a:schemeClr val="bg1"/>
                </a:solidFill>
                <a:latin typeface="Arial" panose="020B0604020202020204" pitchFamily="34" charset="0"/>
                <a:cs typeface="Arial" panose="020B0604020202020204" pitchFamily="34" charset="0"/>
              </a:rPr>
              <a:t>Directeur Général de CIIB</a:t>
            </a:r>
          </a:p>
          <a:p>
            <a:pPr algn="r"/>
            <a:endParaRPr lang="fr-FR" sz="1400" b="1" dirty="0">
              <a:solidFill>
                <a:schemeClr val="bg1"/>
              </a:solidFill>
              <a:latin typeface="Arial" panose="020B0604020202020204" pitchFamily="34" charset="0"/>
              <a:cs typeface="Arial" panose="020B0604020202020204" pitchFamily="34" charset="0"/>
            </a:endParaRPr>
          </a:p>
          <a:p>
            <a:pPr algn="r"/>
            <a:r>
              <a:rPr lang="fr-FR" sz="1400" b="1" i="1" dirty="0">
                <a:solidFill>
                  <a:schemeClr val="bg1"/>
                </a:solidFill>
                <a:latin typeface="Arial" panose="020B0604020202020204" pitchFamily="34" charset="0"/>
                <a:cs typeface="Arial" panose="020B0604020202020204" pitchFamily="34" charset="0"/>
              </a:rPr>
              <a:t>«</a:t>
            </a:r>
            <a:r>
              <a:rPr lang="fr-FR" sz="1400" i="1" dirty="0">
                <a:solidFill>
                  <a:schemeClr val="bg1"/>
                </a:solidFill>
                <a:latin typeface="Arial" panose="020B0604020202020204" pitchFamily="34" charset="0"/>
                <a:cs typeface="Arial" panose="020B0604020202020204" pitchFamily="34" charset="0"/>
              </a:rPr>
              <a:t> La croissance associée à la pérennité de l’entreprise est le gage d’un investissement durable et responsable. »</a:t>
            </a:r>
          </a:p>
        </p:txBody>
      </p:sp>
      <p:sp>
        <p:nvSpPr>
          <p:cNvPr id="30" name="Sous-titre 2">
            <a:extLst>
              <a:ext uri="{FF2B5EF4-FFF2-40B4-BE49-F238E27FC236}">
                <a16:creationId xmlns:a16="http://schemas.microsoft.com/office/drawing/2014/main" xmlns="" id="{5CE3EEBC-A23C-4132-8E21-F63E0845248A}"/>
              </a:ext>
            </a:extLst>
          </p:cNvPr>
          <p:cNvSpPr txBox="1">
            <a:spLocks/>
          </p:cNvSpPr>
          <p:nvPr/>
        </p:nvSpPr>
        <p:spPr>
          <a:xfrm>
            <a:off x="648072" y="632521"/>
            <a:ext cx="6021288" cy="1979711"/>
          </a:xfrm>
          <a:prstGeom prst="rect">
            <a:avLst/>
          </a:prstGeom>
        </p:spPr>
        <p:txBody>
          <a:bodyPr vert="horz" lIns="91440" tIns="45720" rIns="91440" bIns="45720" rtlCol="0">
            <a:normAutofit fontScale="92500" lnSpcReduction="10000"/>
          </a:bodyPr>
          <a:lstStyle/>
          <a:p>
            <a:pPr algn="ctr"/>
            <a:r>
              <a:rPr lang="fr-FR" sz="4800" dirty="0">
                <a:latin typeface="Britannic Bold" pitchFamily="34" charset="0"/>
              </a:rPr>
              <a:t>CROISSANCE INVESTISSEMENT</a:t>
            </a:r>
          </a:p>
          <a:p>
            <a:r>
              <a:rPr lang="fr-FR" sz="4800" dirty="0">
                <a:latin typeface="Britannic Bold" pitchFamily="34" charset="0"/>
              </a:rPr>
              <a:t>                            </a:t>
            </a:r>
            <a:endParaRPr lang="fr-FR" sz="4400" dirty="0">
              <a:latin typeface="Britannic Bold" pitchFamily="34" charset="0"/>
            </a:endParaRPr>
          </a:p>
          <a:p>
            <a:pPr algn="ctr">
              <a:spcBef>
                <a:spcPct val="20000"/>
              </a:spcBef>
              <a:defRPr/>
            </a:pPr>
            <a:endParaRPr lang="fr-FR" sz="4000" dirty="0"/>
          </a:p>
        </p:txBody>
      </p:sp>
      <p:sp>
        <p:nvSpPr>
          <p:cNvPr id="31" name="Sous-titre 2">
            <a:extLst>
              <a:ext uri="{FF2B5EF4-FFF2-40B4-BE49-F238E27FC236}">
                <a16:creationId xmlns:a16="http://schemas.microsoft.com/office/drawing/2014/main" xmlns="" id="{2FB149C5-3709-4221-8CBD-7CD61DFE0A8D}"/>
              </a:ext>
            </a:extLst>
          </p:cNvPr>
          <p:cNvSpPr txBox="1">
            <a:spLocks/>
          </p:cNvSpPr>
          <p:nvPr/>
        </p:nvSpPr>
        <p:spPr>
          <a:xfrm rot="16200000">
            <a:off x="-859533" y="1060006"/>
            <a:ext cx="2411760" cy="692696"/>
          </a:xfrm>
          <a:prstGeom prst="rect">
            <a:avLst/>
          </a:prstGeom>
        </p:spPr>
        <p:txBody>
          <a:bodyPr vert="horz" lIns="91440" tIns="45720" rIns="91440" bIns="45720" rtlCol="0">
            <a:normAutofit fontScale="47500" lnSpcReduction="20000"/>
          </a:bodyPr>
          <a:lstStyle/>
          <a:p>
            <a:pPr algn="ctr">
              <a:spcBef>
                <a:spcPct val="20000"/>
              </a:spcBef>
              <a:defRPr/>
            </a:pPr>
            <a:r>
              <a:rPr lang="fr-FR" sz="4800" dirty="0">
                <a:latin typeface="Britannic Bold" pitchFamily="34" charset="0"/>
              </a:rPr>
              <a:t>CROISSANCE</a:t>
            </a:r>
            <a:br>
              <a:rPr lang="fr-FR" sz="4800" dirty="0">
                <a:latin typeface="Britannic Bold" pitchFamily="34" charset="0"/>
              </a:rPr>
            </a:br>
            <a:r>
              <a:rPr lang="fr-FR" sz="4800" dirty="0">
                <a:latin typeface="Britannic Bold" pitchFamily="34" charset="0"/>
              </a:rPr>
              <a:t>INVESTISSEMENT</a:t>
            </a:r>
          </a:p>
          <a:p>
            <a:pPr algn="ctr">
              <a:spcBef>
                <a:spcPct val="20000"/>
              </a:spcBef>
              <a:defRPr/>
            </a:pPr>
            <a:endParaRPr lang="fr-FR" sz="4000" dirty="0"/>
          </a:p>
        </p:txBody>
      </p:sp>
      <p:sp>
        <p:nvSpPr>
          <p:cNvPr id="32" name="TextBox 17">
            <a:extLst>
              <a:ext uri="{FF2B5EF4-FFF2-40B4-BE49-F238E27FC236}">
                <a16:creationId xmlns:a16="http://schemas.microsoft.com/office/drawing/2014/main" xmlns="" id="{D28F7280-073F-4DCA-8371-F732B3E30A33}"/>
              </a:ext>
            </a:extLst>
          </p:cNvPr>
          <p:cNvSpPr txBox="1"/>
          <p:nvPr/>
        </p:nvSpPr>
        <p:spPr>
          <a:xfrm rot="16200000">
            <a:off x="-559062" y="1072445"/>
            <a:ext cx="2627786" cy="307777"/>
          </a:xfrm>
          <a:prstGeom prst="rect">
            <a:avLst/>
          </a:prstGeom>
          <a:noFill/>
        </p:spPr>
        <p:txBody>
          <a:bodyPr wrap="square" rtlCol="0">
            <a:spAutoFit/>
          </a:bodyPr>
          <a:lstStyle/>
          <a:p>
            <a:r>
              <a:rPr lang="fr-FR" sz="1400" dirty="0"/>
              <a:t>croissanceinvestissement.com</a:t>
            </a:r>
          </a:p>
        </p:txBody>
      </p:sp>
      <p:sp>
        <p:nvSpPr>
          <p:cNvPr id="34" name="Rectangle 33">
            <a:extLst>
              <a:ext uri="{FF2B5EF4-FFF2-40B4-BE49-F238E27FC236}">
                <a16:creationId xmlns:a16="http://schemas.microsoft.com/office/drawing/2014/main" xmlns="" id="{523A1B7C-C96E-48CE-887B-7F4FBBDE810E}"/>
              </a:ext>
            </a:extLst>
          </p:cNvPr>
          <p:cNvSpPr/>
          <p:nvPr/>
        </p:nvSpPr>
        <p:spPr>
          <a:xfrm>
            <a:off x="-268173" y="7976993"/>
            <a:ext cx="7394345" cy="20920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xmlns="" id="{6208412D-751D-4F13-8DC0-695C52951894}"/>
              </a:ext>
            </a:extLst>
          </p:cNvPr>
          <p:cNvSpPr/>
          <p:nvPr/>
        </p:nvSpPr>
        <p:spPr>
          <a:xfrm>
            <a:off x="321774" y="8434767"/>
            <a:ext cx="6264696" cy="837152"/>
          </a:xfrm>
          <a:prstGeom prst="rect">
            <a:avLst/>
          </a:prstGeom>
        </p:spPr>
        <p:txBody>
          <a:bodyPr wrap="square">
            <a:spAutoFit/>
          </a:bodyPr>
          <a:lstStyle/>
          <a:p>
            <a:pPr lvl="0" algn="ctr">
              <a:spcBef>
                <a:spcPct val="20000"/>
              </a:spcBef>
            </a:pPr>
            <a:r>
              <a:rPr lang="fr-FR" sz="1100" dirty="0">
                <a:solidFill>
                  <a:schemeClr val="bg1"/>
                </a:solidFill>
                <a:latin typeface="Arial" panose="020B0604020202020204" pitchFamily="34" charset="0"/>
                <a:cs typeface="Arial" panose="020B0604020202020204" pitchFamily="34" charset="0"/>
              </a:rPr>
              <a:t>Editée par </a:t>
            </a:r>
            <a:r>
              <a:rPr lang="fr-FR" sz="1100" b="1" dirty="0">
                <a:solidFill>
                  <a:schemeClr val="bg1"/>
                </a:solidFill>
                <a:latin typeface="Arial" panose="020B0604020202020204" pitchFamily="34" charset="0"/>
                <a:cs typeface="Arial" panose="020B0604020202020204" pitchFamily="34" charset="0"/>
              </a:rPr>
              <a:t>CROISSANCE INVESTISSEMENT</a:t>
            </a:r>
          </a:p>
          <a:p>
            <a:pPr lvl="0" algn="ctr">
              <a:spcBef>
                <a:spcPct val="20000"/>
              </a:spcBef>
            </a:pPr>
            <a:r>
              <a:rPr lang="fr-FR" sz="1100" dirty="0">
                <a:solidFill>
                  <a:schemeClr val="bg1"/>
                </a:solidFill>
                <a:latin typeface="Arial" panose="020B0604020202020204" pitchFamily="34" charset="0"/>
                <a:cs typeface="Arial" panose="020B0604020202020204" pitchFamily="34" charset="0"/>
              </a:rPr>
              <a:t>ISSN         -Dépôt légal à parution  -  Lettre gratuite</a:t>
            </a:r>
          </a:p>
          <a:p>
            <a:pPr lvl="0" algn="ctr">
              <a:spcBef>
                <a:spcPct val="20000"/>
              </a:spcBef>
            </a:pPr>
            <a:r>
              <a:rPr lang="fr-FR" sz="1100" dirty="0">
                <a:solidFill>
                  <a:schemeClr val="bg1"/>
                </a:solidFill>
                <a:latin typeface="Arial" panose="020B0604020202020204" pitchFamily="34" charset="0"/>
                <a:cs typeface="Arial" panose="020B0604020202020204" pitchFamily="34" charset="0"/>
              </a:rPr>
              <a:t>Rédacteur en Chef: - Emmanuel GARIN</a:t>
            </a:r>
            <a:br>
              <a:rPr lang="fr-FR" sz="1100" dirty="0">
                <a:solidFill>
                  <a:schemeClr val="bg1"/>
                </a:solidFill>
                <a:latin typeface="Arial" panose="020B0604020202020204" pitchFamily="34" charset="0"/>
                <a:cs typeface="Arial" panose="020B0604020202020204" pitchFamily="34" charset="0"/>
              </a:rPr>
            </a:br>
            <a:r>
              <a:rPr lang="fr-FR" sz="1100" dirty="0">
                <a:solidFill>
                  <a:schemeClr val="bg1"/>
                </a:solidFill>
                <a:latin typeface="Arial" panose="020B0604020202020204" pitchFamily="34" charset="0"/>
                <a:cs typeface="Arial" panose="020B0604020202020204" pitchFamily="34" charset="0"/>
              </a:rPr>
              <a:t>Téléphone : 07.58.86.64.90  - Email : croissanceinvestissement@gmail.com</a:t>
            </a:r>
          </a:p>
        </p:txBody>
      </p:sp>
      <p:pic>
        <p:nvPicPr>
          <p:cNvPr id="36" name="Google Shape;35;p389" descr="Une image contenant clôture&#10;&#10;Description générée automatiquement">
            <a:extLst>
              <a:ext uri="{FF2B5EF4-FFF2-40B4-BE49-F238E27FC236}">
                <a16:creationId xmlns:a16="http://schemas.microsoft.com/office/drawing/2014/main" xmlns="" id="{DE305EA0-B2C6-4408-BEFB-9F05D5096C34}"/>
              </a:ext>
            </a:extLst>
          </p:cNvPr>
          <p:cNvPicPr preferRelativeResize="0"/>
          <p:nvPr/>
        </p:nvPicPr>
        <p:blipFill rotWithShape="1">
          <a:blip r:embed="rId8" cstate="print">
            <a:alphaModFix/>
          </a:blip>
          <a:srcRect/>
          <a:stretch/>
        </p:blipFill>
        <p:spPr>
          <a:xfrm>
            <a:off x="5472578" y="4234081"/>
            <a:ext cx="379086" cy="405907"/>
          </a:xfrm>
          <a:prstGeom prst="rect">
            <a:avLst/>
          </a:prstGeom>
          <a:noFill/>
          <a:ln>
            <a:noFill/>
          </a:ln>
        </p:spPr>
      </p:pic>
    </p:spTree>
    <p:extLst>
      <p:ext uri="{BB962C8B-B14F-4D97-AF65-F5344CB8AC3E}">
        <p14:creationId xmlns:p14="http://schemas.microsoft.com/office/powerpoint/2010/main" xmlns="" val="24757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3EE0585-0E93-46E0-93EF-3E5B4684BA17}"/>
              </a:ext>
            </a:extLst>
          </p:cNvPr>
          <p:cNvSpPr/>
          <p:nvPr/>
        </p:nvSpPr>
        <p:spPr>
          <a:xfrm>
            <a:off x="178207" y="384382"/>
            <a:ext cx="6501585" cy="584775"/>
          </a:xfrm>
          <a:prstGeom prst="rect">
            <a:avLst/>
          </a:prstGeom>
        </p:spPr>
        <p:txBody>
          <a:bodyPr wrap="square">
            <a:spAutoFit/>
          </a:bodyPr>
          <a:lstStyle/>
          <a:p>
            <a:pPr algn="ctr"/>
            <a:r>
              <a:rPr lang="fr-FR" sz="1600" b="1" dirty="0">
                <a:solidFill>
                  <a:srgbClr val="3D7FB4"/>
                </a:solidFill>
                <a:latin typeface="Arial" panose="020B0604020202020204" pitchFamily="34" charset="0"/>
                <a:cs typeface="Arial" panose="020B0604020202020204" pitchFamily="34" charset="0"/>
              </a:rPr>
              <a:t>UNE OFFRE DE FORMATION COMPLEMENTAIRE À NOS LETTRES </a:t>
            </a:r>
          </a:p>
        </p:txBody>
      </p:sp>
      <p:grpSp>
        <p:nvGrpSpPr>
          <p:cNvPr id="30" name="Groupe 29">
            <a:extLst>
              <a:ext uri="{FF2B5EF4-FFF2-40B4-BE49-F238E27FC236}">
                <a16:creationId xmlns:a16="http://schemas.microsoft.com/office/drawing/2014/main" xmlns="" id="{BA4CEB82-5232-4167-A79C-EBE4D8C094AD}"/>
              </a:ext>
            </a:extLst>
          </p:cNvPr>
          <p:cNvGrpSpPr/>
          <p:nvPr/>
        </p:nvGrpSpPr>
        <p:grpSpPr>
          <a:xfrm>
            <a:off x="278176" y="1790321"/>
            <a:ext cx="3120363" cy="3562256"/>
            <a:chOff x="2087069" y="1229619"/>
            <a:chExt cx="3120363" cy="3010514"/>
          </a:xfrm>
        </p:grpSpPr>
        <p:pic>
          <p:nvPicPr>
            <p:cNvPr id="15" name="Image 14" descr="Une image contenant capture d’écran&#10;&#10;Description générée automatiquement">
              <a:extLst>
                <a:ext uri="{FF2B5EF4-FFF2-40B4-BE49-F238E27FC236}">
                  <a16:creationId xmlns:a16="http://schemas.microsoft.com/office/drawing/2014/main" xmlns="" id="{5E8511DF-CAD1-416B-A9CA-54BFB6CF4DBE}"/>
                </a:ext>
              </a:extLst>
            </p:cNvPr>
            <p:cNvPicPr>
              <a:picLocks noChangeAspect="1"/>
            </p:cNvPicPr>
            <p:nvPr/>
          </p:nvPicPr>
          <p:blipFill>
            <a:blip r:embed="rId2" cstate="print"/>
            <a:stretch>
              <a:fillRect/>
            </a:stretch>
          </p:blipFill>
          <p:spPr>
            <a:xfrm>
              <a:off x="2087069" y="1929720"/>
              <a:ext cx="1599517" cy="2310413"/>
            </a:xfrm>
            <a:prstGeom prst="rect">
              <a:avLst/>
            </a:prstGeom>
          </p:spPr>
        </p:pic>
        <p:pic>
          <p:nvPicPr>
            <p:cNvPr id="18" name="Image 17" descr="Une image contenant capture d’écran&#10;&#10;Description générée automatiquement">
              <a:extLst>
                <a:ext uri="{FF2B5EF4-FFF2-40B4-BE49-F238E27FC236}">
                  <a16:creationId xmlns:a16="http://schemas.microsoft.com/office/drawing/2014/main" xmlns="" id="{EB9637B4-8D27-4B3B-B3C7-C5A582306710}"/>
                </a:ext>
              </a:extLst>
            </p:cNvPr>
            <p:cNvPicPr>
              <a:picLocks noChangeAspect="1"/>
            </p:cNvPicPr>
            <p:nvPr/>
          </p:nvPicPr>
          <p:blipFill>
            <a:blip r:embed="rId3" cstate="print"/>
            <a:stretch>
              <a:fillRect/>
            </a:stretch>
          </p:blipFill>
          <p:spPr>
            <a:xfrm>
              <a:off x="2595839" y="1731812"/>
              <a:ext cx="1599517" cy="2310413"/>
            </a:xfrm>
            <a:prstGeom prst="rect">
              <a:avLst/>
            </a:prstGeom>
          </p:spPr>
        </p:pic>
        <p:pic>
          <p:nvPicPr>
            <p:cNvPr id="19" name="Image 18" descr="Une image contenant capture d’écran&#10;&#10;Description générée automatiquement">
              <a:extLst>
                <a:ext uri="{FF2B5EF4-FFF2-40B4-BE49-F238E27FC236}">
                  <a16:creationId xmlns:a16="http://schemas.microsoft.com/office/drawing/2014/main" xmlns="" id="{0A94136E-EDEA-4184-B3E5-BE69CE32DEA3}"/>
                </a:ext>
              </a:extLst>
            </p:cNvPr>
            <p:cNvPicPr>
              <a:picLocks noChangeAspect="1"/>
            </p:cNvPicPr>
            <p:nvPr/>
          </p:nvPicPr>
          <p:blipFill>
            <a:blip r:embed="rId4" cstate="print"/>
            <a:stretch>
              <a:fillRect/>
            </a:stretch>
          </p:blipFill>
          <p:spPr>
            <a:xfrm>
              <a:off x="3158879" y="1475931"/>
              <a:ext cx="1599517" cy="2310413"/>
            </a:xfrm>
            <a:prstGeom prst="rect">
              <a:avLst/>
            </a:prstGeom>
          </p:spPr>
        </p:pic>
        <p:pic>
          <p:nvPicPr>
            <p:cNvPr id="20" name="Image 19" descr="Une image contenant capture d’écran&#10;&#10;Description générée automatiquement">
              <a:extLst>
                <a:ext uri="{FF2B5EF4-FFF2-40B4-BE49-F238E27FC236}">
                  <a16:creationId xmlns:a16="http://schemas.microsoft.com/office/drawing/2014/main" xmlns="" id="{71055DF4-7F24-462A-B59A-6C94340260B8}"/>
                </a:ext>
              </a:extLst>
            </p:cNvPr>
            <p:cNvPicPr>
              <a:picLocks noChangeAspect="1"/>
            </p:cNvPicPr>
            <p:nvPr/>
          </p:nvPicPr>
          <p:blipFill>
            <a:blip r:embed="rId5" cstate="print"/>
            <a:stretch>
              <a:fillRect/>
            </a:stretch>
          </p:blipFill>
          <p:spPr>
            <a:xfrm>
              <a:off x="3607915" y="1229619"/>
              <a:ext cx="1599517" cy="2310413"/>
            </a:xfrm>
            <a:prstGeom prst="rect">
              <a:avLst/>
            </a:prstGeom>
          </p:spPr>
        </p:pic>
      </p:grpSp>
      <p:sp>
        <p:nvSpPr>
          <p:cNvPr id="21" name="ZoneTexte 20">
            <a:extLst>
              <a:ext uri="{FF2B5EF4-FFF2-40B4-BE49-F238E27FC236}">
                <a16:creationId xmlns:a16="http://schemas.microsoft.com/office/drawing/2014/main" xmlns="" id="{25FAFD4F-7796-49D5-8068-1463CADC296C}"/>
              </a:ext>
            </a:extLst>
          </p:cNvPr>
          <p:cNvSpPr txBox="1"/>
          <p:nvPr/>
        </p:nvSpPr>
        <p:spPr>
          <a:xfrm>
            <a:off x="147747" y="5515535"/>
            <a:ext cx="6501585" cy="3739485"/>
          </a:xfrm>
          <a:prstGeom prst="rect">
            <a:avLst/>
          </a:prstGeom>
          <a:noFill/>
        </p:spPr>
        <p:txBody>
          <a:bodyPr wrap="square" rtlCol="0">
            <a:spAutoFit/>
          </a:bodyPr>
          <a:lstStyle/>
          <a:p>
            <a:pPr algn="ctr">
              <a:spcBef>
                <a:spcPts val="600"/>
              </a:spcBef>
            </a:pP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 Investir dans les actions cotées et non cotées en bourse</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Investir dans le </a:t>
            </a:r>
            <a:r>
              <a:rPr lang="fr-FR" sz="1600" b="1" dirty="0" err="1">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non-coté</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 / le </a:t>
            </a:r>
            <a:r>
              <a:rPr lang="fr-FR" sz="1600" b="1" dirty="0" err="1">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Private</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 </a:t>
            </a:r>
            <a:r>
              <a:rPr lang="fr-FR" sz="1600" b="1" dirty="0" err="1">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Equity</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Préparer l’introduction en bourse de l’entreprise</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Financer le développement de son entreprise grâce aux Carnets d’Annonces</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Maîtriser l’analyse technique &amp; graphique</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Maîtriser l’analyse financière &amp; fondamentale</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Investir dans les crypto-monnaies</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Mettre en place un plan d’actionnariat salarié, des bons de souscription d’actions</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Optimiser et dynamiser sa cotation sur Euronext</a:t>
            </a:r>
            <a:endParaRPr lang="fr-FR" sz="1600" b="1" dirty="0">
              <a:solidFill>
                <a:srgbClr val="3D7FB4"/>
              </a:solidFill>
              <a:latin typeface="Century Gothic" panose="020B0502020202020204" pitchFamily="34" charset="0"/>
            </a:endParaRPr>
          </a:p>
          <a:p>
            <a:pPr algn="ctr">
              <a:spcBef>
                <a:spcPts val="600"/>
              </a:spcBef>
            </a:pPr>
            <a:r>
              <a:rPr lang="fr-FR" sz="1600" b="1" dirty="0">
                <a:solidFill>
                  <a:srgbClr val="3D7FB4"/>
                </a:solidFill>
                <a:latin typeface="Century Gothic" panose="020B0502020202020204" pitchFamily="34" charset="0"/>
              </a:rPr>
              <a:t># </a:t>
            </a:r>
            <a:r>
              <a:rPr lang="fr-FR" sz="1600" b="1" dirty="0">
                <a:solidFill>
                  <a:srgbClr val="3D7FB4"/>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Investir en bourse</a:t>
            </a:r>
            <a:endParaRPr lang="fr-FR" sz="1600" b="1" dirty="0">
              <a:solidFill>
                <a:srgbClr val="3D7FB4"/>
              </a:solidFill>
              <a:latin typeface="Century Gothic" panose="020B0502020202020204" pitchFamily="34" charset="0"/>
            </a:endParaRPr>
          </a:p>
        </p:txBody>
      </p:sp>
      <p:pic>
        <p:nvPicPr>
          <p:cNvPr id="4" name="Image 3">
            <a:hlinkClick r:id="rId7"/>
            <a:extLst>
              <a:ext uri="{FF2B5EF4-FFF2-40B4-BE49-F238E27FC236}">
                <a16:creationId xmlns:a16="http://schemas.microsoft.com/office/drawing/2014/main" xmlns="" id="{C95C278E-8500-43DF-BA89-B394520E94DA}"/>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135139" y="1196270"/>
            <a:ext cx="1939628" cy="289467"/>
          </a:xfrm>
          <a:prstGeom prst="rect">
            <a:avLst/>
          </a:prstGeom>
        </p:spPr>
      </p:pic>
      <p:pic>
        <p:nvPicPr>
          <p:cNvPr id="22" name="Google Shape;35;p389" descr="Une image contenant clôture&#10;&#10;Description générée automatiquement">
            <a:hlinkClick r:id="rId9"/>
            <a:extLst>
              <a:ext uri="{FF2B5EF4-FFF2-40B4-BE49-F238E27FC236}">
                <a16:creationId xmlns:a16="http://schemas.microsoft.com/office/drawing/2014/main" xmlns="" id="{AA4DE4A3-E3A0-42D3-9A17-ABBE92FF9AF9}"/>
              </a:ext>
            </a:extLst>
          </p:cNvPr>
          <p:cNvPicPr preferRelativeResize="0"/>
          <p:nvPr/>
        </p:nvPicPr>
        <p:blipFill rotWithShape="1">
          <a:blip r:embed="rId10" cstate="print">
            <a:alphaModFix/>
          </a:blip>
          <a:srcRect/>
          <a:stretch/>
        </p:blipFill>
        <p:spPr>
          <a:xfrm>
            <a:off x="1512433" y="1059879"/>
            <a:ext cx="570728" cy="562251"/>
          </a:xfrm>
          <a:prstGeom prst="rect">
            <a:avLst/>
          </a:prstGeom>
          <a:noFill/>
          <a:ln>
            <a:noFill/>
          </a:ln>
        </p:spPr>
      </p:pic>
      <p:sp>
        <p:nvSpPr>
          <p:cNvPr id="23" name="object 16">
            <a:extLst>
              <a:ext uri="{FF2B5EF4-FFF2-40B4-BE49-F238E27FC236}">
                <a16:creationId xmlns:a16="http://schemas.microsoft.com/office/drawing/2014/main" xmlns="" id="{CD7CBEB2-85C3-43A1-BE29-EDD69A72C17E}"/>
              </a:ext>
            </a:extLst>
          </p:cNvPr>
          <p:cNvSpPr/>
          <p:nvPr/>
        </p:nvSpPr>
        <p:spPr>
          <a:xfrm>
            <a:off x="3464751" y="4713459"/>
            <a:ext cx="657678" cy="480398"/>
          </a:xfrm>
          <a:prstGeom prst="rect">
            <a:avLst/>
          </a:prstGeom>
          <a:blipFill>
            <a:blip r:embed="rId11" cstate="print"/>
            <a:stretch>
              <a:fillRect/>
            </a:stretch>
          </a:blipFill>
        </p:spPr>
        <p:txBody>
          <a:bodyPr wrap="square" lIns="0" tIns="0" rIns="0" bIns="0" rtlCol="0"/>
          <a:lstStyle/>
          <a:p>
            <a:endParaRPr/>
          </a:p>
        </p:txBody>
      </p:sp>
      <p:sp>
        <p:nvSpPr>
          <p:cNvPr id="25" name="object 18">
            <a:extLst>
              <a:ext uri="{FF2B5EF4-FFF2-40B4-BE49-F238E27FC236}">
                <a16:creationId xmlns:a16="http://schemas.microsoft.com/office/drawing/2014/main" xmlns="" id="{0341902B-235E-4068-8609-C719FFBCA474}"/>
              </a:ext>
            </a:extLst>
          </p:cNvPr>
          <p:cNvSpPr/>
          <p:nvPr/>
        </p:nvSpPr>
        <p:spPr>
          <a:xfrm>
            <a:off x="5324865" y="4724538"/>
            <a:ext cx="480399" cy="480398"/>
          </a:xfrm>
          <a:prstGeom prst="rect">
            <a:avLst/>
          </a:prstGeom>
          <a:blipFill>
            <a:blip r:embed="rId12" cstate="print"/>
            <a:stretch>
              <a:fillRect/>
            </a:stretch>
          </a:blipFill>
        </p:spPr>
        <p:txBody>
          <a:bodyPr wrap="square" lIns="0" tIns="0" rIns="0" bIns="0" rtlCol="0"/>
          <a:lstStyle/>
          <a:p>
            <a:endParaRPr/>
          </a:p>
        </p:txBody>
      </p:sp>
      <p:sp>
        <p:nvSpPr>
          <p:cNvPr id="26" name="object 19">
            <a:extLst>
              <a:ext uri="{FF2B5EF4-FFF2-40B4-BE49-F238E27FC236}">
                <a16:creationId xmlns:a16="http://schemas.microsoft.com/office/drawing/2014/main" xmlns="" id="{13035483-F232-4AB6-9E08-A84FE842E0AD}"/>
              </a:ext>
            </a:extLst>
          </p:cNvPr>
          <p:cNvSpPr/>
          <p:nvPr/>
        </p:nvSpPr>
        <p:spPr>
          <a:xfrm>
            <a:off x="5953326" y="4729961"/>
            <a:ext cx="640671" cy="480398"/>
          </a:xfrm>
          <a:prstGeom prst="rect">
            <a:avLst/>
          </a:prstGeom>
          <a:blipFill>
            <a:blip r:embed="rId13" cstate="print"/>
            <a:stretch>
              <a:fillRect/>
            </a:stretch>
          </a:blipFill>
        </p:spPr>
        <p:txBody>
          <a:bodyPr wrap="square" lIns="0" tIns="0" rIns="0" bIns="0" rtlCol="0"/>
          <a:lstStyle/>
          <a:p>
            <a:endParaRPr/>
          </a:p>
        </p:txBody>
      </p:sp>
      <p:sp>
        <p:nvSpPr>
          <p:cNvPr id="8" name="ZoneTexte 7">
            <a:extLst>
              <a:ext uri="{FF2B5EF4-FFF2-40B4-BE49-F238E27FC236}">
                <a16:creationId xmlns:a16="http://schemas.microsoft.com/office/drawing/2014/main" xmlns="" id="{EB2747CC-1ABA-4113-AA36-B220432DF21B}"/>
              </a:ext>
            </a:extLst>
          </p:cNvPr>
          <p:cNvSpPr txBox="1"/>
          <p:nvPr/>
        </p:nvSpPr>
        <p:spPr>
          <a:xfrm>
            <a:off x="3512543" y="1748262"/>
            <a:ext cx="3086257" cy="2677656"/>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Nos formations permettent aux particuliers, aux actionnaires, investisseurs, CGP, CGPI, Family Offices, professionnels du chiffre et du droit, CEO, CFO, gérants d’aborder et d’approfondir l’ensemble des sujets liés au financement et à l’investissement dans des entreprises, cotées en bourse ou non. Les formations peuvent se faire en présentiel ou à distance, et sont toutes éligibles au CPF (Compte Personnel Formation) et aux dispositifs OPCA/OPCO, permettant ainsi une prise en charge financière à 100% au titre du droit à la formation.</a:t>
            </a:r>
          </a:p>
        </p:txBody>
      </p:sp>
      <p:pic>
        <p:nvPicPr>
          <p:cNvPr id="27" name="Image 26">
            <a:extLst>
              <a:ext uri="{FF2B5EF4-FFF2-40B4-BE49-F238E27FC236}">
                <a16:creationId xmlns:a16="http://schemas.microsoft.com/office/drawing/2014/main" xmlns="" id="{BCD689E8-B07F-48D3-9356-D1274D3E9DCD}"/>
              </a:ext>
            </a:extLst>
          </p:cNvPr>
          <p:cNvPicPr>
            <a:picLocks noChangeAspect="1"/>
          </p:cNvPicPr>
          <p:nvPr/>
        </p:nvPicPr>
        <p:blipFill rotWithShape="1">
          <a:blip r:embed="rId14" cstate="print">
            <a:extLst>
              <a:ext uri="{28A0092B-C50C-407E-A947-70E740481C1C}">
                <a14:useLocalDpi xmlns:a14="http://schemas.microsoft.com/office/drawing/2010/main" xmlns="" val="0"/>
              </a:ext>
            </a:extLst>
          </a:blip>
          <a:srcRect t="7936" b="9026"/>
          <a:stretch/>
        </p:blipFill>
        <p:spPr>
          <a:xfrm>
            <a:off x="5428676" y="8986478"/>
            <a:ext cx="1184945" cy="682639"/>
          </a:xfrm>
          <a:prstGeom prst="rect">
            <a:avLst/>
          </a:prstGeom>
        </p:spPr>
      </p:pic>
      <p:pic>
        <p:nvPicPr>
          <p:cNvPr id="29" name="Image 28">
            <a:extLst>
              <a:ext uri="{FF2B5EF4-FFF2-40B4-BE49-F238E27FC236}">
                <a16:creationId xmlns:a16="http://schemas.microsoft.com/office/drawing/2014/main" xmlns="" id="{74AC40E5-BD08-475C-B4D6-3882572B6266}"/>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483447" y="4708200"/>
            <a:ext cx="480399" cy="480399"/>
          </a:xfrm>
          <a:prstGeom prst="rect">
            <a:avLst/>
          </a:prstGeom>
        </p:spPr>
      </p:pic>
      <p:sp>
        <p:nvSpPr>
          <p:cNvPr id="34" name="ZoneTexte 33">
            <a:extLst>
              <a:ext uri="{FF2B5EF4-FFF2-40B4-BE49-F238E27FC236}">
                <a16:creationId xmlns:a16="http://schemas.microsoft.com/office/drawing/2014/main" xmlns="" id="{2D334D7F-5674-4EFF-97B1-5B06F6F19DE4}"/>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7</a:t>
            </a:r>
          </a:p>
        </p:txBody>
      </p:sp>
    </p:spTree>
    <p:extLst>
      <p:ext uri="{BB962C8B-B14F-4D97-AF65-F5344CB8AC3E}">
        <p14:creationId xmlns:p14="http://schemas.microsoft.com/office/powerpoint/2010/main" xmlns="" val="2695116139"/>
      </p:ext>
    </p:extLst>
  </p:cSld>
  <p:clrMapOvr>
    <a:masterClrMapping/>
  </p:clrMapOvr>
  <p:transition spd="slow" advTm="10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ogo AF.jpg">
            <a:hlinkClick r:id="rId2"/>
          </p:cNvPr>
          <p:cNvPicPr>
            <a:picLocks noChangeAspect="1"/>
          </p:cNvPicPr>
          <p:nvPr/>
        </p:nvPicPr>
        <p:blipFill>
          <a:blip r:embed="rId3" cstate="print"/>
          <a:stretch>
            <a:fillRect/>
          </a:stretch>
        </p:blipFill>
        <p:spPr>
          <a:xfrm>
            <a:off x="529308" y="701727"/>
            <a:ext cx="2644418" cy="503646"/>
          </a:xfrm>
          <a:prstGeom prst="rect">
            <a:avLst/>
          </a:prstGeom>
        </p:spPr>
      </p:pic>
      <p:cxnSp>
        <p:nvCxnSpPr>
          <p:cNvPr id="41" name="Straight Connector 40"/>
          <p:cNvCxnSpPr/>
          <p:nvPr/>
        </p:nvCxnSpPr>
        <p:spPr>
          <a:xfrm flipH="1">
            <a:off x="0" y="4880992"/>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1347" y="7021356"/>
            <a:ext cx="6617878"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action-future.com</a:t>
            </a:r>
            <a:r>
              <a:rPr lang="fr-FR" sz="1600" dirty="0">
                <a:solidFill>
                  <a:schemeClr val="bg1"/>
                </a:solidFill>
                <a:latin typeface="Arial" panose="020B0604020202020204" pitchFamily="34" charset="0"/>
                <a:cs typeface="Arial" panose="020B0604020202020204" pitchFamily="34" charset="0"/>
              </a:rPr>
              <a:t> et </a:t>
            </a:r>
            <a:r>
              <a:rPr lang="fr-FR" sz="16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stocks-future.com</a:t>
            </a:r>
            <a:r>
              <a:rPr lang="fr-FR" sz="1600" dirty="0">
                <a:solidFill>
                  <a:schemeClr val="bg1"/>
                </a:solidFill>
                <a:latin typeface="Arial" panose="020B0604020202020204" pitchFamily="34" charset="0"/>
                <a:cs typeface="Arial" panose="020B0604020202020204" pitchFamily="34" charset="0"/>
              </a:rPr>
              <a:t> (</a:t>
            </a:r>
            <a:r>
              <a:rPr lang="fr-FR" sz="1600" dirty="0" err="1">
                <a:solidFill>
                  <a:schemeClr val="bg1"/>
                </a:solidFill>
                <a:latin typeface="Arial" panose="020B0604020202020204" pitchFamily="34" charset="0"/>
                <a:cs typeface="Arial" panose="020B0604020202020204" pitchFamily="34" charset="0"/>
              </a:rPr>
              <a:t>english</a:t>
            </a:r>
            <a:r>
              <a:rPr lang="fr-FR" sz="1600" dirty="0">
                <a:solidFill>
                  <a:schemeClr val="bg1"/>
                </a:solidFill>
                <a:latin typeface="Arial" panose="020B0604020202020204" pitchFamily="34" charset="0"/>
                <a:cs typeface="Arial" panose="020B0604020202020204" pitchFamily="34" charset="0"/>
              </a:rPr>
              <a:t>)</a:t>
            </a:r>
          </a:p>
          <a:p>
            <a:pPr algn="ctr"/>
            <a:r>
              <a:rPr lang="fr-FR" sz="16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croissanceinvestissement.com</a:t>
            </a:r>
            <a:r>
              <a:rPr lang="fr-FR" sz="1600" dirty="0">
                <a:solidFill>
                  <a:schemeClr val="bg1"/>
                </a:solidFill>
                <a:latin typeface="Arial" panose="020B0604020202020204" pitchFamily="34" charset="0"/>
                <a:cs typeface="Arial" panose="020B0604020202020204" pitchFamily="34" charset="0"/>
              </a:rPr>
              <a:t> //</a:t>
            </a:r>
            <a:r>
              <a:rPr lang="fr-FR" sz="16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agro-mundi.com </a:t>
            </a:r>
            <a:r>
              <a:rPr lang="fr-FR" sz="1600" dirty="0">
                <a:solidFill>
                  <a:schemeClr val="bg1"/>
                </a:solidFill>
                <a:latin typeface="Arial" panose="020B0604020202020204" pitchFamily="34" charset="0"/>
                <a:cs typeface="Arial" panose="020B0604020202020204" pitchFamily="34" charset="0"/>
              </a:rPr>
              <a:t/>
            </a:r>
            <a:br>
              <a:rPr lang="fr-FR" sz="1600" dirty="0">
                <a:solidFill>
                  <a:schemeClr val="bg1"/>
                </a:solidFill>
                <a:latin typeface="Arial" panose="020B0604020202020204" pitchFamily="34" charset="0"/>
                <a:cs typeface="Arial" panose="020B0604020202020204" pitchFamily="34" charset="0"/>
              </a:rPr>
            </a:br>
            <a:r>
              <a:rPr lang="fr-FR" sz="16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patrimoinemarches.com</a:t>
            </a:r>
            <a:r>
              <a:rPr lang="fr-FR" sz="1600" dirty="0">
                <a:solidFill>
                  <a:schemeClr val="bg1"/>
                </a:solidFill>
                <a:latin typeface="Arial" panose="020B0604020202020204" pitchFamily="34" charset="0"/>
                <a:cs typeface="Arial" panose="020B0604020202020204" pitchFamily="34" charset="0"/>
              </a:rPr>
              <a:t> // </a:t>
            </a:r>
            <a:r>
              <a:rPr lang="fr-FR" sz="16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prestigetraditions.com</a:t>
            </a:r>
            <a:r>
              <a:rPr lang="fr-FR" sz="1600" dirty="0">
                <a:solidFill>
                  <a:schemeClr val="bg1"/>
                </a:solidFill>
                <a:latin typeface="Arial" panose="020B0604020202020204" pitchFamily="34" charset="0"/>
                <a:cs typeface="Arial" panose="020B0604020202020204" pitchFamily="34" charset="0"/>
              </a:rPr>
              <a:t> // </a:t>
            </a:r>
            <a:r>
              <a:rPr lang="fr-FR" sz="160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hlinkClick>
              </a:rPr>
              <a:t>Art Trends.com </a:t>
            </a:r>
            <a:endParaRPr lang="fr-FR" sz="1600" dirty="0">
              <a:solidFill>
                <a:schemeClr val="bg1"/>
              </a:solidFill>
              <a:latin typeface="Arial" panose="020B0604020202020204" pitchFamily="34" charset="0"/>
              <a:cs typeface="Arial" panose="020B0604020202020204" pitchFamily="34" charset="0"/>
            </a:endParaRPr>
          </a:p>
        </p:txBody>
      </p:sp>
      <p:pic>
        <p:nvPicPr>
          <p:cNvPr id="31" name="Image 30" descr="Une image contenant texte&#10;&#10;Description générée automatiquement">
            <a:extLst>
              <a:ext uri="{FF2B5EF4-FFF2-40B4-BE49-F238E27FC236}">
                <a16:creationId xmlns:a16="http://schemas.microsoft.com/office/drawing/2014/main" xmlns="" id="{09BFEEB6-F666-4A4C-943B-0D731E21207F}"/>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15221" y="2355166"/>
            <a:ext cx="3312368" cy="1589722"/>
          </a:xfrm>
          <a:prstGeom prst="rect">
            <a:avLst/>
          </a:prstGeom>
        </p:spPr>
      </p:pic>
      <p:pic>
        <p:nvPicPr>
          <p:cNvPr id="32" name="Image 31" descr="Une image contenant photo, alimentation, assis, table&#10;&#10;Description générée automatiquement">
            <a:extLst>
              <a:ext uri="{FF2B5EF4-FFF2-40B4-BE49-F238E27FC236}">
                <a16:creationId xmlns:a16="http://schemas.microsoft.com/office/drawing/2014/main" xmlns="" id="{79494A62-0B69-4C6F-9661-7D7670B7EC44}"/>
              </a:ext>
            </a:extLst>
          </p:cNvPr>
          <p:cNvPicPr>
            <a:picLocks noChangeAspect="1"/>
          </p:cNvPicPr>
          <p:nvPr/>
        </p:nvPicPr>
        <p:blipFill>
          <a:blip r:embed="rId12"/>
          <a:stretch>
            <a:fillRect/>
          </a:stretch>
        </p:blipFill>
        <p:spPr>
          <a:xfrm>
            <a:off x="3427589" y="2355166"/>
            <a:ext cx="3305510" cy="1589723"/>
          </a:xfrm>
          <a:prstGeom prst="rect">
            <a:avLst/>
          </a:prstGeom>
        </p:spPr>
      </p:pic>
      <p:pic>
        <p:nvPicPr>
          <p:cNvPr id="33" name="Image 32" descr="Une image contenant bâtiment, bleu&#10;&#10;Description générée automatiquement">
            <a:extLst>
              <a:ext uri="{FF2B5EF4-FFF2-40B4-BE49-F238E27FC236}">
                <a16:creationId xmlns:a16="http://schemas.microsoft.com/office/drawing/2014/main" xmlns="" id="{97ABC6CB-8DB5-4C6A-825D-0CDF135DB8E9}"/>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16633" y="3946950"/>
            <a:ext cx="6620007" cy="2806250"/>
          </a:xfrm>
          <a:prstGeom prst="rect">
            <a:avLst/>
          </a:prstGeom>
        </p:spPr>
      </p:pic>
      <p:pic>
        <p:nvPicPr>
          <p:cNvPr id="34" name="Image 33">
            <a:hlinkClick r:id="rId14"/>
            <a:extLst>
              <a:ext uri="{FF2B5EF4-FFF2-40B4-BE49-F238E27FC236}">
                <a16:creationId xmlns:a16="http://schemas.microsoft.com/office/drawing/2014/main" xmlns="" id="{67864C28-8D15-4E89-B598-E603A92CE17D}"/>
              </a:ext>
            </a:extLst>
          </p:cNvPr>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3692326" y="701728"/>
            <a:ext cx="2699210" cy="619851"/>
          </a:xfrm>
          <a:prstGeom prst="rect">
            <a:avLst/>
          </a:prstGeom>
        </p:spPr>
      </p:pic>
      <p:sp>
        <p:nvSpPr>
          <p:cNvPr id="2" name="ZoneTexte 1">
            <a:extLst>
              <a:ext uri="{FF2B5EF4-FFF2-40B4-BE49-F238E27FC236}">
                <a16:creationId xmlns:a16="http://schemas.microsoft.com/office/drawing/2014/main" xmlns="" id="{509B3F7E-2496-48FC-93D2-0F729BF3D177}"/>
              </a:ext>
            </a:extLst>
          </p:cNvPr>
          <p:cNvSpPr txBox="1"/>
          <p:nvPr/>
        </p:nvSpPr>
        <p:spPr>
          <a:xfrm>
            <a:off x="193731" y="4505752"/>
            <a:ext cx="6465810" cy="1384995"/>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Retrouvez tous nos magazines, lettres d’informations et produits d’entreprises :</a:t>
            </a:r>
          </a:p>
        </p:txBody>
      </p:sp>
      <p:pic>
        <p:nvPicPr>
          <p:cNvPr id="3" name="Image 2">
            <a:extLst>
              <a:ext uri="{FF2B5EF4-FFF2-40B4-BE49-F238E27FC236}">
                <a16:creationId xmlns:a16="http://schemas.microsoft.com/office/drawing/2014/main" xmlns="" id="{A2EA6302-DF39-42E9-A901-AD5AC2851B4F}"/>
              </a:ext>
            </a:extLst>
          </p:cNvPr>
          <p:cNvPicPr preferRelativeResize="0">
            <a:picLocks/>
          </p:cNvPicPr>
          <p:nvPr/>
        </p:nvPicPr>
        <p:blipFill>
          <a:blip r:embed="rId16" cstate="print"/>
          <a:stretch>
            <a:fillRect/>
          </a:stretch>
        </p:blipFill>
        <p:spPr>
          <a:xfrm>
            <a:off x="5642402" y="8273011"/>
            <a:ext cx="820800" cy="1029600"/>
          </a:xfrm>
          <a:prstGeom prst="rect">
            <a:avLst/>
          </a:prstGeom>
        </p:spPr>
      </p:pic>
      <p:pic>
        <p:nvPicPr>
          <p:cNvPr id="4" name="Image 3">
            <a:extLst>
              <a:ext uri="{FF2B5EF4-FFF2-40B4-BE49-F238E27FC236}">
                <a16:creationId xmlns:a16="http://schemas.microsoft.com/office/drawing/2014/main" xmlns="" id="{6EB77F7F-F52D-4970-85E5-C74814556918}"/>
              </a:ext>
            </a:extLst>
          </p:cNvPr>
          <p:cNvPicPr preferRelativeResize="0">
            <a:picLocks/>
          </p:cNvPicPr>
          <p:nvPr/>
        </p:nvPicPr>
        <p:blipFill>
          <a:blip r:embed="rId17" cstate="print"/>
          <a:stretch>
            <a:fillRect/>
          </a:stretch>
        </p:blipFill>
        <p:spPr>
          <a:xfrm>
            <a:off x="351376" y="8265368"/>
            <a:ext cx="820800" cy="1029600"/>
          </a:xfrm>
          <a:prstGeom prst="rect">
            <a:avLst/>
          </a:prstGeom>
        </p:spPr>
      </p:pic>
      <p:pic>
        <p:nvPicPr>
          <p:cNvPr id="7" name="Image 6">
            <a:extLst>
              <a:ext uri="{FF2B5EF4-FFF2-40B4-BE49-F238E27FC236}">
                <a16:creationId xmlns:a16="http://schemas.microsoft.com/office/drawing/2014/main" xmlns="" id="{DCF39159-1D61-4D4A-8F4F-1593B6908438}"/>
              </a:ext>
            </a:extLst>
          </p:cNvPr>
          <p:cNvPicPr preferRelativeResize="0">
            <a:picLocks/>
          </p:cNvPicPr>
          <p:nvPr/>
        </p:nvPicPr>
        <p:blipFill>
          <a:blip r:embed="rId18" cstate="print"/>
          <a:stretch>
            <a:fillRect/>
          </a:stretch>
        </p:blipFill>
        <p:spPr>
          <a:xfrm>
            <a:off x="4735363" y="8273011"/>
            <a:ext cx="820800" cy="1029600"/>
          </a:xfrm>
          <a:prstGeom prst="rect">
            <a:avLst/>
          </a:prstGeom>
        </p:spPr>
      </p:pic>
      <p:pic>
        <p:nvPicPr>
          <p:cNvPr id="8" name="Image 7">
            <a:extLst>
              <a:ext uri="{FF2B5EF4-FFF2-40B4-BE49-F238E27FC236}">
                <a16:creationId xmlns:a16="http://schemas.microsoft.com/office/drawing/2014/main" xmlns="" id="{80DB367E-0D1A-40E8-94C2-F63D1F3E119D}"/>
              </a:ext>
            </a:extLst>
          </p:cNvPr>
          <p:cNvPicPr preferRelativeResize="0">
            <a:picLocks/>
          </p:cNvPicPr>
          <p:nvPr/>
        </p:nvPicPr>
        <p:blipFill>
          <a:blip r:embed="rId19" cstate="print"/>
          <a:stretch>
            <a:fillRect/>
          </a:stretch>
        </p:blipFill>
        <p:spPr>
          <a:xfrm>
            <a:off x="3030763" y="8265368"/>
            <a:ext cx="820800" cy="1029600"/>
          </a:xfrm>
          <a:prstGeom prst="rect">
            <a:avLst/>
          </a:prstGeom>
        </p:spPr>
      </p:pic>
      <p:pic>
        <p:nvPicPr>
          <p:cNvPr id="9" name="Image 8">
            <a:extLst>
              <a:ext uri="{FF2B5EF4-FFF2-40B4-BE49-F238E27FC236}">
                <a16:creationId xmlns:a16="http://schemas.microsoft.com/office/drawing/2014/main" xmlns="" id="{F29D2715-6468-4ABC-98EB-256D232A969E}"/>
              </a:ext>
            </a:extLst>
          </p:cNvPr>
          <p:cNvPicPr preferRelativeResize="0">
            <a:picLocks/>
          </p:cNvPicPr>
          <p:nvPr/>
        </p:nvPicPr>
        <p:blipFill>
          <a:blip r:embed="rId20" cstate="print"/>
          <a:stretch>
            <a:fillRect/>
          </a:stretch>
        </p:blipFill>
        <p:spPr>
          <a:xfrm>
            <a:off x="2149779" y="8273011"/>
            <a:ext cx="820800" cy="1029600"/>
          </a:xfrm>
          <a:prstGeom prst="rect">
            <a:avLst/>
          </a:prstGeom>
        </p:spPr>
      </p:pic>
      <p:pic>
        <p:nvPicPr>
          <p:cNvPr id="10" name="Image 9">
            <a:extLst>
              <a:ext uri="{FF2B5EF4-FFF2-40B4-BE49-F238E27FC236}">
                <a16:creationId xmlns:a16="http://schemas.microsoft.com/office/drawing/2014/main" xmlns="" id="{DD7E4237-C759-4DE0-8AA0-D5DCB3C35E97}"/>
              </a:ext>
            </a:extLst>
          </p:cNvPr>
          <p:cNvPicPr preferRelativeResize="0">
            <a:picLocks/>
          </p:cNvPicPr>
          <p:nvPr/>
        </p:nvPicPr>
        <p:blipFill>
          <a:blip r:embed="rId21" cstate="print"/>
          <a:stretch>
            <a:fillRect/>
          </a:stretch>
        </p:blipFill>
        <p:spPr>
          <a:xfrm>
            <a:off x="1248930" y="8265368"/>
            <a:ext cx="820800" cy="1029600"/>
          </a:xfrm>
          <a:prstGeom prst="rect">
            <a:avLst/>
          </a:prstGeom>
        </p:spPr>
      </p:pic>
      <p:pic>
        <p:nvPicPr>
          <p:cNvPr id="11" name="Image 10">
            <a:extLst>
              <a:ext uri="{FF2B5EF4-FFF2-40B4-BE49-F238E27FC236}">
                <a16:creationId xmlns:a16="http://schemas.microsoft.com/office/drawing/2014/main" xmlns="" id="{E0502BE4-6711-47A6-A7E8-BE810B58FF5B}"/>
              </a:ext>
            </a:extLst>
          </p:cNvPr>
          <p:cNvPicPr preferRelativeResize="0">
            <a:picLocks/>
          </p:cNvPicPr>
          <p:nvPr/>
        </p:nvPicPr>
        <p:blipFill>
          <a:blip r:embed="rId22"/>
          <a:stretch>
            <a:fillRect/>
          </a:stretch>
        </p:blipFill>
        <p:spPr>
          <a:xfrm>
            <a:off x="3880893" y="8265368"/>
            <a:ext cx="820800" cy="1029600"/>
          </a:xfrm>
          <a:prstGeom prst="rect">
            <a:avLst/>
          </a:prstGeom>
        </p:spPr>
      </p:pic>
      <p:sp>
        <p:nvSpPr>
          <p:cNvPr id="12" name="ZoneTexte 11">
            <a:extLst>
              <a:ext uri="{FF2B5EF4-FFF2-40B4-BE49-F238E27FC236}">
                <a16:creationId xmlns:a16="http://schemas.microsoft.com/office/drawing/2014/main" xmlns="" id="{9117D0FE-4EAD-45B9-9862-94A3ADF7E825}"/>
              </a:ext>
            </a:extLst>
          </p:cNvPr>
          <p:cNvSpPr txBox="1"/>
          <p:nvPr/>
        </p:nvSpPr>
        <p:spPr>
          <a:xfrm>
            <a:off x="456668" y="1327818"/>
            <a:ext cx="2789698" cy="307777"/>
          </a:xfrm>
          <a:prstGeom prst="rect">
            <a:avLst/>
          </a:prstGeom>
          <a:noFill/>
        </p:spPr>
        <p:txBody>
          <a:bodyPr wrap="square" rtlCol="0">
            <a:spAutoFit/>
          </a:bodyPr>
          <a:lstStyle/>
          <a:p>
            <a:pPr algn="ctr"/>
            <a:r>
              <a:rPr lang="fr-FR" sz="1400" dirty="0">
                <a:solidFill>
                  <a:schemeClr val="bg1"/>
                </a:solidFill>
                <a:latin typeface="Arial" panose="020B0604020202020204" pitchFamily="34" charset="0"/>
                <a:cs typeface="Arial" panose="020B0604020202020204" pitchFamily="34" charset="0"/>
                <a:hlinkClick r:id="rId2"/>
              </a:rPr>
              <a:t>https://www.action-future.com/</a:t>
            </a:r>
            <a:endParaRPr lang="fr-FR" sz="1400" dirty="0">
              <a:solidFill>
                <a:schemeClr val="bg1"/>
              </a:solidFill>
              <a:latin typeface="Arial" panose="020B0604020202020204" pitchFamily="34" charset="0"/>
              <a:cs typeface="Arial" panose="020B0604020202020204" pitchFamily="34" charset="0"/>
            </a:endParaRPr>
          </a:p>
        </p:txBody>
      </p:sp>
      <p:sp>
        <p:nvSpPr>
          <p:cNvPr id="40" name="ZoneTexte 39">
            <a:extLst>
              <a:ext uri="{FF2B5EF4-FFF2-40B4-BE49-F238E27FC236}">
                <a16:creationId xmlns:a16="http://schemas.microsoft.com/office/drawing/2014/main" xmlns="" id="{DAC7FDB4-9648-4EDE-94DD-D48524256BC3}"/>
              </a:ext>
            </a:extLst>
          </p:cNvPr>
          <p:cNvSpPr txBox="1"/>
          <p:nvPr/>
        </p:nvSpPr>
        <p:spPr>
          <a:xfrm>
            <a:off x="3647082" y="1321579"/>
            <a:ext cx="2789698" cy="307777"/>
          </a:xfrm>
          <a:prstGeom prst="rect">
            <a:avLst/>
          </a:prstGeom>
          <a:noFill/>
        </p:spPr>
        <p:txBody>
          <a:bodyPr wrap="square" rtlCol="0">
            <a:spAutoFit/>
          </a:bodyPr>
          <a:lstStyle/>
          <a:p>
            <a:pPr algn="ctr"/>
            <a:r>
              <a:rPr lang="fr-FR" sz="1400" dirty="0">
                <a:solidFill>
                  <a:schemeClr val="bg1"/>
                </a:solidFill>
                <a:latin typeface="Arial" panose="020B0604020202020204" pitchFamily="34" charset="0"/>
                <a:cs typeface="Arial" panose="020B0604020202020204" pitchFamily="34" charset="0"/>
                <a:hlinkClick r:id="rId14"/>
              </a:rPr>
              <a:t>http://infobrandtrade.com/</a:t>
            </a:r>
            <a:endParaRPr lang="fr-FR" sz="1400" dirty="0">
              <a:solidFill>
                <a:schemeClr val="bg1"/>
              </a:solidFill>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xmlns="" id="{F3062455-783E-4E2B-BACC-39E3956B753B}"/>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8</a:t>
            </a:r>
          </a:p>
        </p:txBody>
      </p:sp>
    </p:spTree>
    <p:extLst>
      <p:ext uri="{BB962C8B-B14F-4D97-AF65-F5344CB8AC3E}">
        <p14:creationId xmlns:p14="http://schemas.microsoft.com/office/powerpoint/2010/main" xmlns="" val="2056878521"/>
      </p:ext>
    </p:extLst>
  </p:cSld>
  <p:clrMapOvr>
    <a:masterClrMapping/>
  </p:clrMapOvr>
  <p:transition spd="slow" advTm="1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5970180"/>
            <a:ext cx="4392488" cy="3416320"/>
          </a:xfrm>
          <a:prstGeom prst="rect">
            <a:avLst/>
          </a:prstGeom>
          <a:noFill/>
        </p:spPr>
        <p:txBody>
          <a:bodyPr wrap="square" rtlCol="0">
            <a:spAutoFit/>
          </a:bodyPr>
          <a:lstStyle/>
          <a:p>
            <a:pPr marL="171450" indent="-171450"/>
            <a:endParaRPr lang="fr-FR" sz="1200" b="1" dirty="0">
              <a:solidFill>
                <a:schemeClr val="bg1"/>
              </a:solidFill>
            </a:endParaRPr>
          </a:p>
          <a:p>
            <a:pPr marL="171450" indent="-171450"/>
            <a:r>
              <a:rPr lang="fr-FR" sz="1200" b="1" dirty="0">
                <a:solidFill>
                  <a:schemeClr val="bg1"/>
                </a:solidFill>
              </a:rPr>
              <a:t>	</a:t>
            </a:r>
            <a:r>
              <a:rPr lang="fr-FR" sz="1200" dirty="0">
                <a:solidFill>
                  <a:schemeClr val="bg1"/>
                </a:solidFill>
              </a:rPr>
              <a:t/>
            </a:r>
            <a:br>
              <a:rPr lang="fr-FR" sz="1200" dirty="0">
                <a:solidFill>
                  <a:schemeClr val="bg1"/>
                </a:solidFill>
              </a:rPr>
            </a:br>
            <a:endParaRPr lang="fr-FR" sz="1200" dirty="0">
              <a:solidFill>
                <a:schemeClr val="bg1"/>
              </a:solidFill>
            </a:endParaRPr>
          </a:p>
          <a:p>
            <a:pPr marL="171450" indent="-171450" algn="just"/>
            <a:endParaRPr lang="fr-FR" sz="1200" dirty="0">
              <a:solidFill>
                <a:schemeClr val="bg1"/>
              </a:solidFill>
            </a:endParaRPr>
          </a:p>
          <a:p>
            <a:pPr marL="171450" indent="-171450" algn="just"/>
            <a:r>
              <a:rPr lang="fr-FR" sz="1200" dirty="0">
                <a:solidFill>
                  <a:schemeClr val="bg1"/>
                </a:solidFill>
              </a:rPr>
              <a:t>    </a:t>
            </a:r>
          </a:p>
          <a:p>
            <a:pPr marL="171450" indent="-171450" algn="just"/>
            <a:endParaRPr lang="fr-FR" sz="1200" dirty="0">
              <a:solidFill>
                <a:schemeClr val="bg1"/>
              </a:solidFill>
            </a:endParaRPr>
          </a:p>
          <a:p>
            <a:pPr marL="171450" indent="-171450" algn="just"/>
            <a:endParaRPr lang="fr-FR" sz="1200" dirty="0">
              <a:solidFill>
                <a:schemeClr val="bg1"/>
              </a:solidFill>
            </a:endParaRPr>
          </a:p>
          <a:p>
            <a:pPr marL="171450" indent="-171450" algn="just"/>
            <a:r>
              <a:rPr lang="fr-FR" sz="1200" dirty="0">
                <a:solidFill>
                  <a:schemeClr val="bg1"/>
                </a:solidFill>
              </a:rPr>
              <a:t>     </a:t>
            </a:r>
          </a:p>
          <a:p>
            <a:pPr marL="171450" indent="-171450" algn="just"/>
            <a:r>
              <a:rPr lang="fr-FR" sz="1200" dirty="0">
                <a:solidFill>
                  <a:schemeClr val="bg1"/>
                </a:solidFill>
              </a:rPr>
              <a:t>     </a:t>
            </a:r>
          </a:p>
          <a:p>
            <a:pPr marL="171450" indent="-171450"/>
            <a:endParaRPr lang="fr-FR" sz="1200" dirty="0">
              <a:solidFill>
                <a:schemeClr val="bg1"/>
              </a:solidFill>
            </a:endParaRPr>
          </a:p>
          <a:p>
            <a:pPr marL="171450" indent="-171450"/>
            <a:endParaRPr lang="fr-FR" sz="1200" dirty="0">
              <a:solidFill>
                <a:schemeClr val="bg1"/>
              </a:solidFill>
            </a:endParaRPr>
          </a:p>
          <a:p>
            <a:pPr marL="171450" indent="-171450"/>
            <a:endParaRPr lang="fr-FR" sz="1200" dirty="0">
              <a:solidFill>
                <a:schemeClr val="bg1"/>
              </a:solidFill>
            </a:endParaRPr>
          </a:p>
          <a:p>
            <a:pPr marL="171450" indent="-171450"/>
            <a:r>
              <a:rPr lang="fr-FR" sz="1200" b="1" dirty="0">
                <a:solidFill>
                  <a:schemeClr val="bg1"/>
                </a:solidFill>
              </a:rPr>
              <a:t>	</a:t>
            </a:r>
            <a:endParaRPr lang="fr-FR" sz="1200" b="1" dirty="0">
              <a:solidFill>
                <a:schemeClr val="accent5"/>
              </a:solidFill>
            </a:endParaRPr>
          </a:p>
          <a:p>
            <a:pPr marL="171450" indent="-171450"/>
            <a:r>
              <a:rPr lang="fr-FR" sz="1200" b="1" dirty="0">
                <a:solidFill>
                  <a:schemeClr val="accent5"/>
                </a:solidFill>
              </a:rPr>
              <a:t>	</a:t>
            </a:r>
            <a:endParaRPr lang="fr-FR" sz="1200" dirty="0">
              <a:solidFill>
                <a:schemeClr val="bg1"/>
              </a:solidFill>
            </a:endParaRPr>
          </a:p>
          <a:p>
            <a:pPr marL="171450" indent="-171450"/>
            <a:endParaRPr lang="fr-FR" sz="1200" dirty="0">
              <a:solidFill>
                <a:schemeClr val="bg1"/>
              </a:solidFill>
            </a:endParaRPr>
          </a:p>
          <a:p>
            <a:pPr marL="171450" indent="-171450"/>
            <a:r>
              <a:rPr lang="fr-FR" sz="1200" dirty="0">
                <a:solidFill>
                  <a:schemeClr val="bg1"/>
                </a:solidFill>
              </a:rPr>
              <a:t>      </a:t>
            </a:r>
          </a:p>
          <a:p>
            <a:pPr marL="171450" indent="-171450"/>
            <a:endParaRPr lang="fr-FR" sz="1200" dirty="0">
              <a:solidFill>
                <a:schemeClr val="bg1"/>
              </a:solidFill>
            </a:endParaRPr>
          </a:p>
          <a:p>
            <a:endParaRPr lang="fr-FR" sz="1200" dirty="0">
              <a:solidFill>
                <a:schemeClr val="bg1"/>
              </a:solidFill>
            </a:endParaRPr>
          </a:p>
        </p:txBody>
      </p:sp>
      <p:sp>
        <p:nvSpPr>
          <p:cNvPr id="20" name="Rectangle 19"/>
          <p:cNvSpPr/>
          <p:nvPr/>
        </p:nvSpPr>
        <p:spPr>
          <a:xfrm>
            <a:off x="147132" y="276672"/>
            <a:ext cx="4275856" cy="615553"/>
          </a:xfrm>
          <a:prstGeom prst="rect">
            <a:avLst/>
          </a:prstGeom>
        </p:spPr>
        <p:txBody>
          <a:bodyPr wrap="square">
            <a:spAutoFit/>
          </a:bodyPr>
          <a:lstStyle/>
          <a:p>
            <a:r>
              <a:rPr lang="fr-FR" sz="1650" b="1" dirty="0">
                <a:solidFill>
                  <a:srgbClr val="3D7FB4"/>
                </a:solidFill>
                <a:latin typeface="Arial" panose="020B0604020202020204" pitchFamily="34" charset="0"/>
                <a:cs typeface="Arial" panose="020B0604020202020204" pitchFamily="34" charset="0"/>
              </a:rPr>
              <a:t>INVESTIR AU CAPITAL DES ENTREPRISES NON COTÉES </a:t>
            </a:r>
          </a:p>
        </p:txBody>
      </p:sp>
      <p:sp>
        <p:nvSpPr>
          <p:cNvPr id="22" name="TextBox 21"/>
          <p:cNvSpPr txBox="1"/>
          <p:nvPr/>
        </p:nvSpPr>
        <p:spPr>
          <a:xfrm>
            <a:off x="181020" y="1095921"/>
            <a:ext cx="3128450" cy="4001095"/>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       investissement dans les entreprises </a:t>
            </a:r>
          </a:p>
          <a:p>
            <a:pPr algn="just"/>
            <a:r>
              <a:rPr lang="fr-FR" sz="1200" dirty="0">
                <a:solidFill>
                  <a:schemeClr val="bg1"/>
                </a:solidFill>
                <a:latin typeface="Arial" panose="020B0604020202020204" pitchFamily="34" charset="0"/>
                <a:cs typeface="Arial" panose="020B0604020202020204" pitchFamily="34" charset="0"/>
              </a:rPr>
              <a:t>non cotées s’adresse</a:t>
            </a:r>
            <a:br>
              <a:rPr lang="fr-FR" sz="1200" dirty="0">
                <a:solidFill>
                  <a:schemeClr val="bg1"/>
                </a:solidFill>
                <a:latin typeface="Arial" panose="020B0604020202020204" pitchFamily="34" charset="0"/>
                <a:cs typeface="Arial" panose="020B0604020202020204" pitchFamily="34" charset="0"/>
              </a:rPr>
            </a:br>
            <a:r>
              <a:rPr lang="fr-FR" sz="1200" dirty="0">
                <a:solidFill>
                  <a:schemeClr val="bg1"/>
                </a:solidFill>
                <a:latin typeface="Arial" panose="020B0604020202020204" pitchFamily="34" charset="0"/>
                <a:cs typeface="Arial" panose="020B0604020202020204" pitchFamily="34" charset="0"/>
              </a:rPr>
              <a:t> à tout type de personnes : particuliers, </a:t>
            </a:r>
          </a:p>
          <a:p>
            <a:pPr algn="just"/>
            <a:r>
              <a:rPr lang="fr-FR" sz="1200" dirty="0">
                <a:solidFill>
                  <a:schemeClr val="bg1"/>
                </a:solidFill>
                <a:latin typeface="Arial" panose="020B0604020202020204" pitchFamily="34" charset="0"/>
                <a:cs typeface="Arial" panose="020B0604020202020204" pitchFamily="34" charset="0"/>
              </a:rPr>
              <a:t>entreprises, et investisseurs professionnels.</a:t>
            </a: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dirty="0">
                <a:solidFill>
                  <a:schemeClr val="bg1"/>
                </a:solidFill>
                <a:latin typeface="Arial" panose="020B0604020202020204" pitchFamily="34" charset="0"/>
                <a:cs typeface="Arial" panose="020B0604020202020204" pitchFamily="34" charset="0"/>
              </a:rPr>
              <a:t>Il faut cependant tenir compte que la problématique du non coté est la liquidité. En effet, lorsque l’on veut céder des actions d’une société non cotée, il faut trouver une contrepartie. On n’a pas de liquidité du titre comme pour les titres de sociétés cotées en Bourse. </a:t>
            </a:r>
          </a:p>
          <a:p>
            <a:pPr algn="just"/>
            <a:endParaRPr lang="fr-FR" sz="1400" dirty="0">
              <a:solidFill>
                <a:schemeClr val="bg1"/>
              </a:solidFill>
              <a:latin typeface="Arial" panose="020B0604020202020204" pitchFamily="34" charset="0"/>
              <a:cs typeface="Arial" panose="020B0604020202020204" pitchFamily="34" charset="0"/>
            </a:endParaRPr>
          </a:p>
          <a:p>
            <a:pPr algn="just"/>
            <a:r>
              <a:rPr lang="fr-FR" sz="1200" dirty="0">
                <a:solidFill>
                  <a:schemeClr val="bg1"/>
                </a:solidFill>
                <a:latin typeface="Arial" panose="020B0604020202020204" pitchFamily="34" charset="0"/>
                <a:cs typeface="Arial" panose="020B0604020202020204" pitchFamily="34" charset="0"/>
              </a:rPr>
              <a:t>Cette liquidité est peu un problème pour les investisseurs professionnels du </a:t>
            </a:r>
            <a:r>
              <a:rPr lang="fr-FR" sz="1200" dirty="0" err="1">
                <a:solidFill>
                  <a:schemeClr val="bg1"/>
                </a:solidFill>
                <a:latin typeface="Arial" panose="020B0604020202020204" pitchFamily="34" charset="0"/>
                <a:cs typeface="Arial" panose="020B0604020202020204" pitchFamily="34" charset="0"/>
              </a:rPr>
              <a:t>private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equity</a:t>
            </a:r>
            <a:r>
              <a:rPr lang="fr-FR" sz="1200" dirty="0">
                <a:solidFill>
                  <a:schemeClr val="bg1"/>
                </a:solidFill>
                <a:latin typeface="Arial" panose="020B0604020202020204" pitchFamily="34" charset="0"/>
                <a:cs typeface="Arial" panose="020B0604020202020204" pitchFamily="34" charset="0"/>
              </a:rPr>
              <a:t> ou les business </a:t>
            </a:r>
            <a:r>
              <a:rPr lang="fr-FR" sz="1200" dirty="0" err="1">
                <a:solidFill>
                  <a:schemeClr val="bg1"/>
                </a:solidFill>
                <a:latin typeface="Arial" panose="020B0604020202020204" pitchFamily="34" charset="0"/>
                <a:cs typeface="Arial" panose="020B0604020202020204" pitchFamily="34" charset="0"/>
              </a:rPr>
              <a:t>angels</a:t>
            </a:r>
            <a:r>
              <a:rPr lang="fr-FR" sz="1200" dirty="0">
                <a:solidFill>
                  <a:schemeClr val="bg1"/>
                </a:solidFill>
                <a:latin typeface="Arial" panose="020B0604020202020204" pitchFamily="34" charset="0"/>
                <a:cs typeface="Arial" panose="020B0604020202020204" pitchFamily="34" charset="0"/>
              </a:rPr>
              <a:t> qui en général possèdent une part non négligeable de l’entreprise, mais ce n’est pas la même chose pour les particuliers actionnaires.</a:t>
            </a:r>
          </a:p>
        </p:txBody>
      </p:sp>
      <p:sp>
        <p:nvSpPr>
          <p:cNvPr id="13" name="TextBox 12"/>
          <p:cNvSpPr txBox="1"/>
          <p:nvPr/>
        </p:nvSpPr>
        <p:spPr>
          <a:xfrm>
            <a:off x="3469778" y="276672"/>
            <a:ext cx="3128450" cy="2400657"/>
          </a:xfrm>
          <a:prstGeom prst="rect">
            <a:avLst/>
          </a:prstGeom>
          <a:noFill/>
        </p:spPr>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Les sociétés non cotées </a:t>
            </a:r>
          </a:p>
          <a:p>
            <a:endParaRPr lang="fr-FR" sz="1400" dirty="0">
              <a:solidFill>
                <a:schemeClr val="bg1"/>
              </a:solidFill>
              <a:latin typeface="Arial" panose="020B0604020202020204" pitchFamily="34" charset="0"/>
              <a:cs typeface="Arial" panose="020B0604020202020204" pitchFamily="34" charset="0"/>
            </a:endParaRPr>
          </a:p>
          <a:p>
            <a:pPr algn="just"/>
            <a:r>
              <a:rPr lang="fr-FR" sz="1200" dirty="0">
                <a:solidFill>
                  <a:schemeClr val="bg1"/>
                </a:solidFill>
                <a:latin typeface="Arial" panose="020B0604020202020204" pitchFamily="34" charset="0"/>
                <a:cs typeface="Arial" panose="020B0604020202020204" pitchFamily="34" charset="0"/>
              </a:rPr>
              <a:t>Les fonds d’investissement, les Business </a:t>
            </a:r>
            <a:r>
              <a:rPr lang="fr-FR" sz="1200" dirty="0" err="1">
                <a:solidFill>
                  <a:schemeClr val="bg1"/>
                </a:solidFill>
                <a:latin typeface="Arial" panose="020B0604020202020204" pitchFamily="34" charset="0"/>
                <a:cs typeface="Arial" panose="020B0604020202020204" pitchFamily="34" charset="0"/>
              </a:rPr>
              <a:t>Angels</a:t>
            </a:r>
            <a:r>
              <a:rPr lang="fr-FR" sz="1200" dirty="0">
                <a:solidFill>
                  <a:schemeClr val="bg1"/>
                </a:solidFill>
                <a:latin typeface="Arial" panose="020B0604020202020204" pitchFamily="34" charset="0"/>
                <a:cs typeface="Arial" panose="020B0604020202020204" pitchFamily="34" charset="0"/>
              </a:rPr>
              <a:t> prennent des participations importantes dans les entreprises, ce qui leur permet de maitriser facilement le management de l’entreprise, d’influencer les décisions au sein de l’entreprise et de pouvoir piloter leur sortie du capital dans de relatives bonnes conditions en trouvant les contreparties adéquates. </a:t>
            </a:r>
          </a:p>
          <a:p>
            <a:endParaRPr lang="fr-FR" sz="12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3528385" y="4521450"/>
            <a:ext cx="3082376" cy="1631216"/>
          </a:xfrm>
          <a:prstGeom prst="rect">
            <a:avLst/>
          </a:prstGeom>
          <a:noFill/>
        </p:spPr>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La contrepartie </a:t>
            </a:r>
          </a:p>
          <a:p>
            <a:endParaRPr lang="fr-FR" sz="1200" dirty="0">
              <a:solidFill>
                <a:schemeClr val="bg1"/>
              </a:solidFill>
              <a:latin typeface="Arial" panose="020B0604020202020204" pitchFamily="34" charset="0"/>
              <a:cs typeface="Arial" panose="020B0604020202020204" pitchFamily="34" charset="0"/>
            </a:endParaRPr>
          </a:p>
          <a:p>
            <a:pPr algn="just"/>
            <a:r>
              <a:rPr lang="fr-FR" sz="1200" dirty="0">
                <a:solidFill>
                  <a:schemeClr val="bg1"/>
                </a:solidFill>
                <a:latin typeface="Arial" panose="020B0604020202020204" pitchFamily="34" charset="0"/>
                <a:cs typeface="Arial" panose="020B0604020202020204" pitchFamily="34" charset="0"/>
              </a:rPr>
              <a:t>C’est différent pour des actionnaires particuliers qui ne maitrisent pas ces éléments. C’est notamment le cas dans les entreprises financées par les plateformes de </a:t>
            </a:r>
            <a:r>
              <a:rPr lang="fr-FR" sz="1200" dirty="0" err="1">
                <a:solidFill>
                  <a:schemeClr val="bg1"/>
                </a:solidFill>
                <a:latin typeface="Arial" panose="020B0604020202020204" pitchFamily="34" charset="0"/>
                <a:cs typeface="Arial" panose="020B0604020202020204" pitchFamily="34" charset="0"/>
              </a:rPr>
              <a:t>crowdfunding</a:t>
            </a:r>
            <a:r>
              <a:rPr lang="fr-FR" sz="1200" dirty="0">
                <a:solidFill>
                  <a:schemeClr val="bg1"/>
                </a:solidFill>
                <a:latin typeface="Arial" panose="020B0604020202020204" pitchFamily="34" charset="0"/>
                <a:cs typeface="Arial" panose="020B0604020202020204" pitchFamily="34" charset="0"/>
              </a:rPr>
              <a:t>. La liquidité du titre est ainsi essentielle pour les particuliers. </a:t>
            </a:r>
            <a:endParaRPr lang="fr-FR" sz="14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3564977" y="6869912"/>
            <a:ext cx="3023270" cy="2677656"/>
          </a:xfrm>
          <a:prstGeom prst="rect">
            <a:avLst/>
          </a:prstGeom>
          <a:gradFill flip="none" rotWithShape="1">
            <a:gsLst>
              <a:gs pos="0">
                <a:srgbClr val="3D7FB4">
                  <a:tint val="66000"/>
                  <a:satMod val="160000"/>
                </a:srgbClr>
              </a:gs>
              <a:gs pos="50000">
                <a:srgbClr val="3D7FB4">
                  <a:tint val="44500"/>
                  <a:satMod val="160000"/>
                </a:srgbClr>
              </a:gs>
              <a:gs pos="100000">
                <a:srgbClr val="3D7FB4">
                  <a:tint val="23500"/>
                  <a:satMod val="160000"/>
                </a:srgbClr>
              </a:gs>
            </a:gsLst>
            <a:path path="circle">
              <a:fillToRect t="100000" r="100000"/>
            </a:path>
            <a:tileRect l="-100000" b="-100000"/>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endParaRPr lang="fr-FR" sz="1200" dirty="0">
              <a:solidFill>
                <a:schemeClr val="bg1"/>
              </a:solidFill>
              <a:latin typeface="Arial" panose="020B0604020202020204" pitchFamily="34" charset="0"/>
              <a:cs typeface="Arial" panose="020B0604020202020204" pitchFamily="34" charset="0"/>
            </a:endParaRPr>
          </a:p>
          <a:p>
            <a:pPr algn="just"/>
            <a:endParaRPr lang="fr-FR" sz="1200" dirty="0">
              <a:solidFill>
                <a:schemeClr val="bg1"/>
              </a:solidFill>
              <a:latin typeface="Arial" panose="020B0604020202020204" pitchFamily="34" charset="0"/>
              <a:cs typeface="Arial" panose="020B0604020202020204" pitchFamily="34" charset="0"/>
            </a:endParaRPr>
          </a:p>
          <a:p>
            <a:pPr algn="just"/>
            <a:endParaRPr lang="fr-FR" sz="1200" dirty="0">
              <a:solidFill>
                <a:schemeClr val="bg1"/>
              </a:solidFill>
              <a:latin typeface="Arial" panose="020B0604020202020204" pitchFamily="34" charset="0"/>
              <a:cs typeface="Arial" panose="020B0604020202020204" pitchFamily="34" charset="0"/>
            </a:endParaRPr>
          </a:p>
          <a:p>
            <a:pPr algn="just"/>
            <a:endParaRPr lang="fr-FR" sz="1200" dirty="0">
              <a:solidFill>
                <a:schemeClr val="bg1"/>
              </a:solidFill>
              <a:latin typeface="Arial" panose="020B0604020202020204" pitchFamily="34" charset="0"/>
              <a:cs typeface="Arial" panose="020B0604020202020204" pitchFamily="34" charset="0"/>
            </a:endParaRPr>
          </a:p>
          <a:p>
            <a:pPr algn="just"/>
            <a:endParaRPr lang="fr-FR" sz="1200" dirty="0">
              <a:solidFill>
                <a:schemeClr val="bg1"/>
              </a:solidFill>
              <a:latin typeface="Arial" panose="020B0604020202020204" pitchFamily="34" charset="0"/>
              <a:cs typeface="Arial" panose="020B0604020202020204" pitchFamily="34" charset="0"/>
            </a:endParaRPr>
          </a:p>
          <a:p>
            <a:pPr algn="just"/>
            <a:endParaRPr lang="fr-FR" sz="1200" dirty="0">
              <a:solidFill>
                <a:schemeClr val="bg1"/>
              </a:solidFill>
              <a:latin typeface="Arial" panose="020B0604020202020204" pitchFamily="34" charset="0"/>
              <a:cs typeface="Arial" panose="020B0604020202020204" pitchFamily="34" charset="0"/>
            </a:endParaRP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dirty="0">
                <a:solidFill>
                  <a:schemeClr val="bg1"/>
                </a:solidFill>
                <a:latin typeface="Arial" panose="020B0604020202020204" pitchFamily="34" charset="0"/>
                <a:cs typeface="Arial" panose="020B0604020202020204" pitchFamily="34" charset="0"/>
              </a:rPr>
              <a:t>Il n’existe pas de marché centralisé pour investir sur les sociétés non cotées.</a:t>
            </a:r>
          </a:p>
          <a:p>
            <a:pPr algn="just"/>
            <a:r>
              <a:rPr lang="fr-FR" sz="1200" dirty="0">
                <a:solidFill>
                  <a:schemeClr val="bg1"/>
                </a:solidFill>
                <a:latin typeface="Arial" panose="020B0604020202020204" pitchFamily="34" charset="0"/>
                <a:cs typeface="Arial" panose="020B0604020202020204" pitchFamily="34" charset="0"/>
              </a:rPr>
              <a:t>On achète des actions directement au propriétaire de ces actions et on enregistre la cession d’actions en passant par un avocat qui enregistre un Ordre De Mouvement. (ODM)</a:t>
            </a:r>
          </a:p>
        </p:txBody>
      </p:sp>
      <p:sp>
        <p:nvSpPr>
          <p:cNvPr id="12" name="TextBox 20"/>
          <p:cNvSpPr txBox="1"/>
          <p:nvPr/>
        </p:nvSpPr>
        <p:spPr>
          <a:xfrm>
            <a:off x="181020" y="8901237"/>
            <a:ext cx="3128449" cy="646331"/>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path path="circle">
              <a:fillToRect r="100000" b="100000"/>
            </a:path>
            <a:tileRect l="-100000" t="-100000"/>
          </a:gradFill>
          <a:ln>
            <a:solidFill>
              <a:srgbClr val="0070C0"/>
            </a:solidFill>
          </a:ln>
        </p:spPr>
        <p:txBody>
          <a:bodyPr wrap="square" rtlCol="0">
            <a:spAutoFit/>
          </a:bodyPr>
          <a:lstStyle/>
          <a:p>
            <a:pPr algn="ctr"/>
            <a:r>
              <a:rPr lang="fr-FR" sz="1200" dirty="0">
                <a:solidFill>
                  <a:schemeClr val="bg1"/>
                </a:solidFill>
                <a:latin typeface="Arial" panose="020B0604020202020204" pitchFamily="34" charset="0"/>
                <a:cs typeface="Arial" panose="020B0604020202020204" pitchFamily="34" charset="0"/>
              </a:rPr>
              <a:t>La liquidité des titres de sociétés non cotées reste un frein à la négociabilité facile et efficace</a:t>
            </a:r>
          </a:p>
        </p:txBody>
      </p:sp>
      <p:sp>
        <p:nvSpPr>
          <p:cNvPr id="2" name="ZoneTexte 1">
            <a:extLst>
              <a:ext uri="{FF2B5EF4-FFF2-40B4-BE49-F238E27FC236}">
                <a16:creationId xmlns:a16="http://schemas.microsoft.com/office/drawing/2014/main" xmlns="" id="{A77F32FF-934E-4035-B001-C44D411E13F3}"/>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1</a:t>
            </a:r>
          </a:p>
        </p:txBody>
      </p:sp>
      <p:pic>
        <p:nvPicPr>
          <p:cNvPr id="19" name="Image 18" descr="Une image contenant bâtiment, bleu&#10;&#10;Description générée automatiquement">
            <a:extLst>
              <a:ext uri="{FF2B5EF4-FFF2-40B4-BE49-F238E27FC236}">
                <a16:creationId xmlns:a16="http://schemas.microsoft.com/office/drawing/2014/main" xmlns="" id="{348914A0-7BD3-4CD3-AA52-CB82EB5974B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33612" y="2584836"/>
            <a:ext cx="3024336" cy="1707523"/>
          </a:xfrm>
          <a:prstGeom prst="rect">
            <a:avLst/>
          </a:prstGeom>
        </p:spPr>
      </p:pic>
      <p:pic>
        <p:nvPicPr>
          <p:cNvPr id="23" name="Image 22" descr="Une image contenant texte, tableau noir&#10;&#10;Description générée automatiquement">
            <a:extLst>
              <a:ext uri="{FF2B5EF4-FFF2-40B4-BE49-F238E27FC236}">
                <a16:creationId xmlns:a16="http://schemas.microsoft.com/office/drawing/2014/main" xmlns="" id="{FFD42F9C-CFDE-4835-B0E8-5C81A6DBB9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020" y="5221321"/>
            <a:ext cx="3128450" cy="1568279"/>
          </a:xfrm>
          <a:prstGeom prst="rect">
            <a:avLst/>
          </a:prstGeom>
        </p:spPr>
      </p:pic>
      <p:sp>
        <p:nvSpPr>
          <p:cNvPr id="25" name="TextBox 21">
            <a:extLst>
              <a:ext uri="{FF2B5EF4-FFF2-40B4-BE49-F238E27FC236}">
                <a16:creationId xmlns:a16="http://schemas.microsoft.com/office/drawing/2014/main" xmlns="" id="{97683923-FCBA-4A93-92F1-BFBA8DD7F1EB}"/>
              </a:ext>
            </a:extLst>
          </p:cNvPr>
          <p:cNvSpPr txBox="1"/>
          <p:nvPr/>
        </p:nvSpPr>
        <p:spPr>
          <a:xfrm>
            <a:off x="181020" y="854973"/>
            <a:ext cx="2664296" cy="584775"/>
          </a:xfrm>
          <a:prstGeom prst="rect">
            <a:avLst/>
          </a:prstGeom>
          <a:noFill/>
        </p:spPr>
        <p:txBody>
          <a:bodyPr wrap="square" rtlCol="0">
            <a:spAutoFit/>
          </a:bodyPr>
          <a:lstStyle/>
          <a:p>
            <a:pPr algn="just"/>
            <a:r>
              <a:rPr lang="fr-FR" sz="3200" b="1" dirty="0">
                <a:solidFill>
                  <a:srgbClr val="3D7FB4"/>
                </a:solidFill>
                <a:latin typeface="Arial" panose="020B0604020202020204" pitchFamily="34" charset="0"/>
                <a:cs typeface="Arial" panose="020B0604020202020204" pitchFamily="34" charset="0"/>
              </a:rPr>
              <a:t>L’</a:t>
            </a:r>
            <a:endParaRPr lang="fr-FR" sz="1200" b="1" dirty="0">
              <a:solidFill>
                <a:srgbClr val="3D7FB4"/>
              </a:solidFill>
              <a:latin typeface="Arial" panose="020B0604020202020204" pitchFamily="34" charset="0"/>
              <a:cs typeface="Arial" panose="020B0604020202020204" pitchFamily="34" charset="0"/>
            </a:endParaRPr>
          </a:p>
        </p:txBody>
      </p:sp>
      <p:pic>
        <p:nvPicPr>
          <p:cNvPr id="27" name="Image 26" descr="Une image contenant bâtiment, extérieur, grand, garé&#10;&#10;Description générée automatiquement">
            <a:extLst>
              <a:ext uri="{FF2B5EF4-FFF2-40B4-BE49-F238E27FC236}">
                <a16:creationId xmlns:a16="http://schemas.microsoft.com/office/drawing/2014/main" xmlns="" id="{C223628D-842B-4E97-80E1-8A73F42C42A8}"/>
              </a:ext>
            </a:extLst>
          </p:cNvPr>
          <p:cNvPicPr>
            <a:picLocks noChangeAspect="1"/>
          </p:cNvPicPr>
          <p:nvPr/>
        </p:nvPicPr>
        <p:blipFill>
          <a:blip r:embed="rId5" cstate="print"/>
          <a:stretch>
            <a:fillRect/>
          </a:stretch>
        </p:blipFill>
        <p:spPr>
          <a:xfrm>
            <a:off x="3566043" y="6381757"/>
            <a:ext cx="3023269" cy="1664818"/>
          </a:xfrm>
          <a:prstGeom prst="rect">
            <a:avLst/>
          </a:prstGeom>
        </p:spPr>
      </p:pic>
      <p:pic>
        <p:nvPicPr>
          <p:cNvPr id="30" name="Graphique 29" descr="Cercles avec flèches">
            <a:extLst>
              <a:ext uri="{FF2B5EF4-FFF2-40B4-BE49-F238E27FC236}">
                <a16:creationId xmlns:a16="http://schemas.microsoft.com/office/drawing/2014/main" xmlns="" id="{B4328653-14ED-476F-8081-0EDF9D2263D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03540" y="7016936"/>
            <a:ext cx="1794092" cy="1794092"/>
          </a:xfrm>
          <a:prstGeom prst="rect">
            <a:avLst/>
          </a:prstGeom>
        </p:spPr>
      </p:pic>
      <p:sp>
        <p:nvSpPr>
          <p:cNvPr id="3" name="ZoneTexte 2">
            <a:extLst>
              <a:ext uri="{FF2B5EF4-FFF2-40B4-BE49-F238E27FC236}">
                <a16:creationId xmlns:a16="http://schemas.microsoft.com/office/drawing/2014/main" xmlns="" id="{6D7E1D10-B1F8-4740-86F7-FB05B603E8B4}"/>
              </a:ext>
            </a:extLst>
          </p:cNvPr>
          <p:cNvSpPr txBox="1"/>
          <p:nvPr/>
        </p:nvSpPr>
        <p:spPr>
          <a:xfrm>
            <a:off x="1396539" y="7443624"/>
            <a:ext cx="785137" cy="923330"/>
          </a:xfrm>
          <a:prstGeom prst="rect">
            <a:avLst/>
          </a:prstGeom>
          <a:noFill/>
        </p:spPr>
        <p:txBody>
          <a:bodyPr wrap="square" rtlCol="0">
            <a:spAutoFit/>
          </a:bodyPr>
          <a:lstStyle/>
          <a:p>
            <a:pPr algn="ctr"/>
            <a:r>
              <a:rPr lang="fr-FR" sz="5400" b="1" dirty="0">
                <a:solidFill>
                  <a:srgbClr val="3D7FB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671193926"/>
      </p:ext>
    </p:extLst>
  </p:cSld>
  <p:clrMapOvr>
    <a:masterClrMapping/>
  </p:clrMapOvr>
  <p:transition spd="slow" advTm="1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AA80572-F942-41B6-8E85-7DF777C80545}"/>
              </a:ext>
            </a:extLst>
          </p:cNvPr>
          <p:cNvSpPr/>
          <p:nvPr/>
        </p:nvSpPr>
        <p:spPr>
          <a:xfrm>
            <a:off x="249043" y="7918414"/>
            <a:ext cx="3076229" cy="1569660"/>
          </a:xfrm>
          <a:prstGeom prst="rect">
            <a:avLst/>
          </a:prstGeom>
          <a:solidFill>
            <a:schemeClr val="accent4">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60617" y="254721"/>
            <a:ext cx="3281868" cy="738664"/>
          </a:xfrm>
          <a:prstGeom prst="rect">
            <a:avLst/>
          </a:prstGeom>
        </p:spPr>
        <p:txBody>
          <a:bodyPr wrap="square">
            <a:spAutoFit/>
          </a:bodyPr>
          <a:lstStyle/>
          <a:p>
            <a:pPr algn="just"/>
            <a:r>
              <a:rPr lang="fr-FR" sz="1400" b="1" dirty="0">
                <a:solidFill>
                  <a:srgbClr val="3D7FB4"/>
                </a:solidFill>
                <a:latin typeface="Arial" panose="020B0604020202020204" pitchFamily="34" charset="0"/>
                <a:cs typeface="Arial" panose="020B0604020202020204" pitchFamily="34" charset="0"/>
              </a:rPr>
              <a:t>LE NON-COTÉ : UNE DIVERSITÉ, UNE SÉRÉNITÉ, ET UNE PROXIMITÉ PLUS FORTES QU’EN BOURSE…</a:t>
            </a:r>
          </a:p>
        </p:txBody>
      </p:sp>
      <p:sp>
        <p:nvSpPr>
          <p:cNvPr id="22" name="TextBox 21"/>
          <p:cNvSpPr txBox="1"/>
          <p:nvPr/>
        </p:nvSpPr>
        <p:spPr>
          <a:xfrm>
            <a:off x="181020" y="1301161"/>
            <a:ext cx="3128450" cy="276999"/>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       </a:t>
            </a:r>
          </a:p>
        </p:txBody>
      </p:sp>
      <p:sp>
        <p:nvSpPr>
          <p:cNvPr id="11" name="TextBox 10"/>
          <p:cNvSpPr txBox="1"/>
          <p:nvPr/>
        </p:nvSpPr>
        <p:spPr>
          <a:xfrm>
            <a:off x="3528441" y="2167738"/>
            <a:ext cx="3023270" cy="1200329"/>
          </a:xfrm>
          <a:prstGeom prst="rect">
            <a:avLst/>
          </a:prstGeom>
          <a:gradFill flip="none" rotWithShape="1">
            <a:gsLst>
              <a:gs pos="0">
                <a:srgbClr val="3D7FB4">
                  <a:tint val="66000"/>
                  <a:satMod val="160000"/>
                </a:srgbClr>
              </a:gs>
              <a:gs pos="50000">
                <a:srgbClr val="3D7FB4">
                  <a:tint val="44500"/>
                  <a:satMod val="160000"/>
                </a:srgbClr>
              </a:gs>
              <a:gs pos="100000">
                <a:srgbClr val="3D7FB4">
                  <a:tint val="23500"/>
                  <a:satMod val="160000"/>
                </a:srgbClr>
              </a:gs>
            </a:gsLst>
            <a:path path="circle">
              <a:fillToRect t="100000" r="100000"/>
            </a:path>
            <a:tileRect l="-100000" b="-100000"/>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L’actionnaire d’une entreprise non cotée, enfin, peut entretenir avec le management et la direction de l’entreprise des relations de proximité qu’il pourrait plus difficilement avoir avec la gouvernance d’une société cotée. </a:t>
            </a:r>
          </a:p>
        </p:txBody>
      </p:sp>
      <p:sp>
        <p:nvSpPr>
          <p:cNvPr id="25" name="TextBox 21">
            <a:extLst>
              <a:ext uri="{FF2B5EF4-FFF2-40B4-BE49-F238E27FC236}">
                <a16:creationId xmlns:a16="http://schemas.microsoft.com/office/drawing/2014/main" xmlns="" id="{97683923-FCBA-4A93-92F1-BFBA8DD7F1EB}"/>
              </a:ext>
            </a:extLst>
          </p:cNvPr>
          <p:cNvSpPr txBox="1"/>
          <p:nvPr/>
        </p:nvSpPr>
        <p:spPr>
          <a:xfrm>
            <a:off x="179196" y="1138895"/>
            <a:ext cx="3184316" cy="1384995"/>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our</a:t>
            </a:r>
            <a:r>
              <a:rPr lang="fr-FR" sz="1200" dirty="0">
                <a:solidFill>
                  <a:schemeClr val="bg1"/>
                </a:solidFill>
                <a:latin typeface="Arial" panose="020B0604020202020204" pitchFamily="34" charset="0"/>
                <a:cs typeface="Arial" panose="020B0604020202020204" pitchFamily="34" charset="0"/>
              </a:rPr>
              <a:t> l’actionnaire, l’investissement en actions d’entreprises non cotées en bourse présente certaines limites, comme nous allons le voir plus bas, mais celles-ci sont compensées par des avantages que la Bourse et les marchés financiers ne sont pas à même d’offrir.</a:t>
            </a:r>
          </a:p>
        </p:txBody>
      </p:sp>
      <p:pic>
        <p:nvPicPr>
          <p:cNvPr id="31" name="Image 30">
            <a:extLst>
              <a:ext uri="{FF2B5EF4-FFF2-40B4-BE49-F238E27FC236}">
                <a16:creationId xmlns:a16="http://schemas.microsoft.com/office/drawing/2014/main" xmlns="" id="{9EA82454-952A-45D9-A0B0-ED56914E980D}"/>
              </a:ext>
            </a:extLst>
          </p:cNvPr>
          <p:cNvPicPr>
            <a:picLocks noChangeAspect="1"/>
          </p:cNvPicPr>
          <p:nvPr/>
        </p:nvPicPr>
        <p:blipFill>
          <a:blip r:embed="rId3" cstate="print"/>
          <a:stretch>
            <a:fillRect/>
          </a:stretch>
        </p:blipFill>
        <p:spPr>
          <a:xfrm>
            <a:off x="4572000" y="6959512"/>
            <a:ext cx="835642" cy="835642"/>
          </a:xfrm>
          <a:prstGeom prst="rect">
            <a:avLst/>
          </a:prstGeom>
        </p:spPr>
      </p:pic>
      <p:pic>
        <p:nvPicPr>
          <p:cNvPr id="34" name="Image 33">
            <a:extLst>
              <a:ext uri="{FF2B5EF4-FFF2-40B4-BE49-F238E27FC236}">
                <a16:creationId xmlns:a16="http://schemas.microsoft.com/office/drawing/2014/main" xmlns="" id="{E40F2808-BA25-4709-A5A0-8F7A05BF30E2}"/>
              </a:ext>
            </a:extLst>
          </p:cNvPr>
          <p:cNvPicPr>
            <a:picLocks noChangeAspect="1"/>
          </p:cNvPicPr>
          <p:nvPr/>
        </p:nvPicPr>
        <p:blipFill>
          <a:blip r:embed="rId4" cstate="print">
            <a:duotone>
              <a:schemeClr val="accent3">
                <a:shade val="45000"/>
                <a:satMod val="135000"/>
              </a:schemeClr>
              <a:prstClr val="white"/>
            </a:duotone>
          </a:blip>
          <a:stretch>
            <a:fillRect/>
          </a:stretch>
        </p:blipFill>
        <p:spPr>
          <a:xfrm>
            <a:off x="1469138" y="7075141"/>
            <a:ext cx="667071" cy="720013"/>
          </a:xfrm>
          <a:prstGeom prst="rect">
            <a:avLst/>
          </a:prstGeom>
          <a:noFill/>
        </p:spPr>
      </p:pic>
      <p:sp>
        <p:nvSpPr>
          <p:cNvPr id="5" name="Rectangle 4">
            <a:extLst>
              <a:ext uri="{FF2B5EF4-FFF2-40B4-BE49-F238E27FC236}">
                <a16:creationId xmlns:a16="http://schemas.microsoft.com/office/drawing/2014/main" xmlns="" id="{10CA83A1-D61E-4BEB-B232-482574C1EFFF}"/>
              </a:ext>
            </a:extLst>
          </p:cNvPr>
          <p:cNvSpPr/>
          <p:nvPr/>
        </p:nvSpPr>
        <p:spPr>
          <a:xfrm>
            <a:off x="128560" y="908912"/>
            <a:ext cx="458780" cy="584775"/>
          </a:xfrm>
          <a:prstGeom prst="rect">
            <a:avLst/>
          </a:prstGeom>
        </p:spPr>
        <p:txBody>
          <a:bodyPr wrap="none">
            <a:spAutoFit/>
          </a:bodyPr>
          <a:lstStyle/>
          <a:p>
            <a:r>
              <a:rPr lang="fr-FR" sz="3200" b="1" dirty="0">
                <a:solidFill>
                  <a:srgbClr val="3D7FB4"/>
                </a:solidFill>
                <a:latin typeface="Arial" panose="020B0604020202020204" pitchFamily="34" charset="0"/>
                <a:cs typeface="Arial" panose="020B0604020202020204" pitchFamily="34" charset="0"/>
              </a:rPr>
              <a:t>P</a:t>
            </a:r>
            <a:endParaRPr lang="fr-FR" sz="3200" dirty="0"/>
          </a:p>
        </p:txBody>
      </p:sp>
      <p:sp>
        <p:nvSpPr>
          <p:cNvPr id="37" name="TextBox 21">
            <a:extLst>
              <a:ext uri="{FF2B5EF4-FFF2-40B4-BE49-F238E27FC236}">
                <a16:creationId xmlns:a16="http://schemas.microsoft.com/office/drawing/2014/main" xmlns="" id="{379FFD86-B13A-4443-8417-388604F78004}"/>
              </a:ext>
            </a:extLst>
          </p:cNvPr>
          <p:cNvSpPr txBox="1"/>
          <p:nvPr/>
        </p:nvSpPr>
        <p:spPr>
          <a:xfrm>
            <a:off x="179196" y="5084597"/>
            <a:ext cx="3184316" cy="1938992"/>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Le monde du </a:t>
            </a:r>
            <a:r>
              <a:rPr lang="fr-FR" sz="1200" dirty="0" err="1">
                <a:solidFill>
                  <a:schemeClr val="bg1"/>
                </a:solidFill>
                <a:latin typeface="Arial" panose="020B0604020202020204" pitchFamily="34" charset="0"/>
                <a:cs typeface="Arial" panose="020B0604020202020204" pitchFamily="34" charset="0"/>
              </a:rPr>
              <a:t>non-coté</a:t>
            </a:r>
            <a:r>
              <a:rPr lang="fr-FR" sz="1200" dirty="0">
                <a:solidFill>
                  <a:schemeClr val="bg1"/>
                </a:solidFill>
                <a:latin typeface="Arial" panose="020B0604020202020204" pitchFamily="34" charset="0"/>
                <a:cs typeface="Arial" panose="020B0604020202020204" pitchFamily="34" charset="0"/>
              </a:rPr>
              <a:t> offre une </a:t>
            </a:r>
            <a:r>
              <a:rPr lang="fr-FR" sz="1200" b="1" dirty="0">
                <a:solidFill>
                  <a:schemeClr val="bg1"/>
                </a:solidFill>
                <a:latin typeface="Arial" panose="020B0604020202020204" pitchFamily="34" charset="0"/>
                <a:cs typeface="Arial" panose="020B0604020202020204" pitchFamily="34" charset="0"/>
              </a:rPr>
              <a:t>diversité</a:t>
            </a:r>
            <a:r>
              <a:rPr lang="fr-FR" sz="1200" dirty="0">
                <a:solidFill>
                  <a:schemeClr val="bg1"/>
                </a:solidFill>
                <a:latin typeface="Arial" panose="020B0604020202020204" pitchFamily="34" charset="0"/>
                <a:cs typeface="Arial" panose="020B0604020202020204" pitchFamily="34" charset="0"/>
              </a:rPr>
              <a:t> sans équivalent en bourse. À titre indicatif, 45.000 entreprises environ sont cotée dans le monde. Mais rien qu’en France, on trouve déjà 4,5 millions d’entreprises. Toutes ne sont pas performantes et toutes n’ont pas forcément franchi le pas d’ouvrir leur capital, l’éventail de choix demeure néanmoins beaucoup plus large au niveau des secteurs et des business </a:t>
            </a:r>
            <a:r>
              <a:rPr lang="fr-FR" sz="1200" dirty="0" err="1">
                <a:solidFill>
                  <a:schemeClr val="bg1"/>
                </a:solidFill>
                <a:latin typeface="Arial" panose="020B0604020202020204" pitchFamily="34" charset="0"/>
                <a:cs typeface="Arial" panose="020B0604020202020204" pitchFamily="34" charset="0"/>
              </a:rPr>
              <a:t>models</a:t>
            </a:r>
            <a:r>
              <a:rPr lang="fr-FR" sz="1200" dirty="0">
                <a:solidFill>
                  <a:schemeClr val="bg1"/>
                </a:solidFill>
                <a:latin typeface="Arial" panose="020B0604020202020204" pitchFamily="34" charset="0"/>
                <a:cs typeface="Arial" panose="020B0604020202020204" pitchFamily="34" charset="0"/>
              </a:rPr>
              <a:t> qu’en bourse.</a:t>
            </a:r>
          </a:p>
        </p:txBody>
      </p:sp>
      <p:grpSp>
        <p:nvGrpSpPr>
          <p:cNvPr id="9" name="Groupe 8">
            <a:extLst>
              <a:ext uri="{FF2B5EF4-FFF2-40B4-BE49-F238E27FC236}">
                <a16:creationId xmlns:a16="http://schemas.microsoft.com/office/drawing/2014/main" xmlns="" id="{D165038C-8D22-4088-9020-BF84A2432A60}"/>
              </a:ext>
            </a:extLst>
          </p:cNvPr>
          <p:cNvGrpSpPr/>
          <p:nvPr/>
        </p:nvGrpSpPr>
        <p:grpSpPr>
          <a:xfrm>
            <a:off x="220459" y="2669400"/>
            <a:ext cx="3076229" cy="2191974"/>
            <a:chOff x="233240" y="2059748"/>
            <a:chExt cx="3076229" cy="2191974"/>
          </a:xfrm>
        </p:grpSpPr>
        <p:pic>
          <p:nvPicPr>
            <p:cNvPr id="7" name="Image 6" descr="Une image contenant différent&#10;&#10;Description générée automatiquement">
              <a:extLst>
                <a:ext uri="{FF2B5EF4-FFF2-40B4-BE49-F238E27FC236}">
                  <a16:creationId xmlns:a16="http://schemas.microsoft.com/office/drawing/2014/main" xmlns="" id="{6306C226-CBF8-482B-8AC1-D383CCF2A94D}"/>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3240" y="2059748"/>
              <a:ext cx="3076229" cy="2191974"/>
            </a:xfrm>
            <a:prstGeom prst="rect">
              <a:avLst/>
            </a:prstGeom>
          </p:spPr>
        </p:pic>
        <p:sp>
          <p:nvSpPr>
            <p:cNvPr id="8" name="Rectangle 7">
              <a:extLst>
                <a:ext uri="{FF2B5EF4-FFF2-40B4-BE49-F238E27FC236}">
                  <a16:creationId xmlns:a16="http://schemas.microsoft.com/office/drawing/2014/main" xmlns="" id="{3ADF02F2-910D-4373-AECC-498C8DA9F9BE}"/>
                </a:ext>
              </a:extLst>
            </p:cNvPr>
            <p:cNvSpPr/>
            <p:nvPr/>
          </p:nvSpPr>
          <p:spPr>
            <a:xfrm>
              <a:off x="1609448" y="2251238"/>
              <a:ext cx="360040" cy="113976"/>
            </a:xfrm>
            <a:prstGeom prst="rect">
              <a:avLst/>
            </a:prstGeom>
            <a:solidFill>
              <a:srgbClr val="F4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TextBox 21">
            <a:extLst>
              <a:ext uri="{FF2B5EF4-FFF2-40B4-BE49-F238E27FC236}">
                <a16:creationId xmlns:a16="http://schemas.microsoft.com/office/drawing/2014/main" xmlns="" id="{3AF5E72A-B5E9-4394-8515-AE2D5FBA724E}"/>
              </a:ext>
            </a:extLst>
          </p:cNvPr>
          <p:cNvSpPr txBox="1"/>
          <p:nvPr/>
        </p:nvSpPr>
        <p:spPr>
          <a:xfrm>
            <a:off x="194999" y="8065829"/>
            <a:ext cx="3184316" cy="1384995"/>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L’investissement dans le </a:t>
            </a:r>
            <a:r>
              <a:rPr lang="fr-FR" sz="1200" dirty="0" err="1">
                <a:solidFill>
                  <a:schemeClr val="bg1"/>
                </a:solidFill>
                <a:latin typeface="Arial" panose="020B0604020202020204" pitchFamily="34" charset="0"/>
                <a:cs typeface="Arial" panose="020B0604020202020204" pitchFamily="34" charset="0"/>
              </a:rPr>
              <a:t>non-coté</a:t>
            </a:r>
            <a:r>
              <a:rPr lang="fr-FR" sz="1200" dirty="0">
                <a:solidFill>
                  <a:schemeClr val="bg1"/>
                </a:solidFill>
                <a:latin typeface="Arial" panose="020B0604020202020204" pitchFamily="34" charset="0"/>
                <a:cs typeface="Arial" panose="020B0604020202020204" pitchFamily="34" charset="0"/>
              </a:rPr>
              <a:t> s’inscrit dans un horizon de temps long, offrant à cet égard une </a:t>
            </a:r>
            <a:r>
              <a:rPr lang="fr-FR" sz="1200" b="1" dirty="0">
                <a:solidFill>
                  <a:schemeClr val="bg1"/>
                </a:solidFill>
                <a:latin typeface="Arial" panose="020B0604020202020204" pitchFamily="34" charset="0"/>
                <a:cs typeface="Arial" panose="020B0604020202020204" pitchFamily="34" charset="0"/>
              </a:rPr>
              <a:t>sérénité</a:t>
            </a:r>
            <a:r>
              <a:rPr lang="fr-FR" sz="1200" dirty="0">
                <a:solidFill>
                  <a:schemeClr val="bg1"/>
                </a:solidFill>
                <a:latin typeface="Arial" panose="020B0604020202020204" pitchFamily="34" charset="0"/>
                <a:cs typeface="Arial" panose="020B0604020202020204" pitchFamily="34" charset="0"/>
              </a:rPr>
              <a:t> que les marchés boursiers, sensibles aux à-coups et aux modes de marché, et qui valorisent les actifs financiers en continu, ne peuvent pas fournir. </a:t>
            </a:r>
          </a:p>
        </p:txBody>
      </p:sp>
      <p:sp>
        <p:nvSpPr>
          <p:cNvPr id="40" name="Rectangle 39">
            <a:extLst>
              <a:ext uri="{FF2B5EF4-FFF2-40B4-BE49-F238E27FC236}">
                <a16:creationId xmlns:a16="http://schemas.microsoft.com/office/drawing/2014/main" xmlns="" id="{1D071E62-2B9F-4C23-982E-E239D7A86277}"/>
              </a:ext>
            </a:extLst>
          </p:cNvPr>
          <p:cNvSpPr/>
          <p:nvPr/>
        </p:nvSpPr>
        <p:spPr>
          <a:xfrm>
            <a:off x="3429000" y="3590226"/>
            <a:ext cx="3281868" cy="523220"/>
          </a:xfrm>
          <a:prstGeom prst="rect">
            <a:avLst/>
          </a:prstGeom>
        </p:spPr>
        <p:txBody>
          <a:bodyPr wrap="square">
            <a:spAutoFit/>
          </a:bodyPr>
          <a:lstStyle/>
          <a:p>
            <a:pPr algn="just"/>
            <a:r>
              <a:rPr lang="fr-FR" sz="1400" b="1" dirty="0">
                <a:solidFill>
                  <a:srgbClr val="3D7FB4"/>
                </a:solidFill>
                <a:latin typeface="Arial" panose="020B0604020202020204" pitchFamily="34" charset="0"/>
                <a:cs typeface="Arial" panose="020B0604020202020204" pitchFamily="34" charset="0"/>
              </a:rPr>
              <a:t>…ET UN POTENTIEL DE PLUS-VALUES SOUVENT PLUS ÉLEVÉ…</a:t>
            </a:r>
          </a:p>
        </p:txBody>
      </p:sp>
      <p:sp>
        <p:nvSpPr>
          <p:cNvPr id="41" name="TextBox 21">
            <a:extLst>
              <a:ext uri="{FF2B5EF4-FFF2-40B4-BE49-F238E27FC236}">
                <a16:creationId xmlns:a16="http://schemas.microsoft.com/office/drawing/2014/main" xmlns="" id="{7A62E090-A0EA-47BB-AAE8-1746C790AE66}"/>
              </a:ext>
            </a:extLst>
          </p:cNvPr>
          <p:cNvSpPr txBox="1"/>
          <p:nvPr/>
        </p:nvSpPr>
        <p:spPr>
          <a:xfrm>
            <a:off x="3477776" y="4186147"/>
            <a:ext cx="3184316" cy="2123658"/>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C’est d’abord au sein de sociétés non cotées que les projets les plus innovants et les plus à même de connaître une </a:t>
            </a:r>
            <a:r>
              <a:rPr lang="fr-FR" sz="1200" b="1" dirty="0">
                <a:solidFill>
                  <a:schemeClr val="bg1"/>
                </a:solidFill>
                <a:latin typeface="Arial" panose="020B0604020202020204" pitchFamily="34" charset="0"/>
                <a:cs typeface="Arial" panose="020B0604020202020204" pitchFamily="34" charset="0"/>
              </a:rPr>
              <a:t>croissance importante </a:t>
            </a:r>
            <a:r>
              <a:rPr lang="fr-FR" sz="1200" dirty="0">
                <a:solidFill>
                  <a:schemeClr val="bg1"/>
                </a:solidFill>
                <a:latin typeface="Arial" panose="020B0604020202020204" pitchFamily="34" charset="0"/>
                <a:cs typeface="Arial" panose="020B0604020202020204" pitchFamily="34" charset="0"/>
              </a:rPr>
              <a:t>apparaissent et se développent. La prise de risque importante sur le plan opérationnel doit être compensée par un potentiel important de plus-values à terme. Cette prise de risque doit en outre être modérée par la diversification des investissements qui doit présider à une stratégie équilibrée.</a:t>
            </a:r>
          </a:p>
        </p:txBody>
      </p:sp>
      <p:sp>
        <p:nvSpPr>
          <p:cNvPr id="42" name="Rectangle 41">
            <a:extLst>
              <a:ext uri="{FF2B5EF4-FFF2-40B4-BE49-F238E27FC236}">
                <a16:creationId xmlns:a16="http://schemas.microsoft.com/office/drawing/2014/main" xmlns="" id="{7F656512-F6D4-47EE-848D-6046BE196BBE}"/>
              </a:ext>
            </a:extLst>
          </p:cNvPr>
          <p:cNvSpPr/>
          <p:nvPr/>
        </p:nvSpPr>
        <p:spPr>
          <a:xfrm>
            <a:off x="3429000" y="6377155"/>
            <a:ext cx="3281868" cy="523220"/>
          </a:xfrm>
          <a:prstGeom prst="rect">
            <a:avLst/>
          </a:prstGeom>
        </p:spPr>
        <p:txBody>
          <a:bodyPr wrap="square">
            <a:spAutoFit/>
          </a:bodyPr>
          <a:lstStyle/>
          <a:p>
            <a:pPr algn="just"/>
            <a:r>
              <a:rPr lang="fr-FR" sz="1400" b="1" dirty="0">
                <a:solidFill>
                  <a:srgbClr val="3D7FB4"/>
                </a:solidFill>
                <a:latin typeface="Arial" panose="020B0604020202020204" pitchFamily="34" charset="0"/>
                <a:cs typeface="Arial" panose="020B0604020202020204" pitchFamily="34" charset="0"/>
              </a:rPr>
              <a:t>…AU PRIX DE CERTAINS INCONVÉNIENTS</a:t>
            </a:r>
          </a:p>
        </p:txBody>
      </p:sp>
      <p:sp>
        <p:nvSpPr>
          <p:cNvPr id="43" name="TextBox 21">
            <a:extLst>
              <a:ext uri="{FF2B5EF4-FFF2-40B4-BE49-F238E27FC236}">
                <a16:creationId xmlns:a16="http://schemas.microsoft.com/office/drawing/2014/main" xmlns="" id="{6BBB290E-61DC-47D9-B249-20F26E795A90}"/>
              </a:ext>
            </a:extLst>
          </p:cNvPr>
          <p:cNvSpPr txBox="1"/>
          <p:nvPr/>
        </p:nvSpPr>
        <p:spPr>
          <a:xfrm>
            <a:off x="3436154" y="7881449"/>
            <a:ext cx="3184316" cy="1569660"/>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Outre une liquidité (c’est-à-dire la possibilité d’acheter et de vendre l’actif de manière simple et rapide) réduite, l’investissement dans le </a:t>
            </a:r>
            <a:r>
              <a:rPr lang="fr-FR" sz="1200" dirty="0" err="1">
                <a:solidFill>
                  <a:schemeClr val="bg1"/>
                </a:solidFill>
                <a:latin typeface="Arial" panose="020B0604020202020204" pitchFamily="34" charset="0"/>
                <a:cs typeface="Arial" panose="020B0604020202020204" pitchFamily="34" charset="0"/>
              </a:rPr>
              <a:t>non-coté</a:t>
            </a:r>
            <a:r>
              <a:rPr lang="fr-FR" sz="1200" dirty="0">
                <a:solidFill>
                  <a:schemeClr val="bg1"/>
                </a:solidFill>
                <a:latin typeface="Arial" panose="020B0604020202020204" pitchFamily="34" charset="0"/>
                <a:cs typeface="Arial" panose="020B0604020202020204" pitchFamily="34" charset="0"/>
              </a:rPr>
              <a:t> présente l’inconvénient de ne donner lieu qu’à des valorisations rares et confidentielles, qui n’ont souvent lieu qu’au moment où l’investisseur se prépare à un achat ou une cession d’actifs.</a:t>
            </a:r>
          </a:p>
        </p:txBody>
      </p:sp>
      <p:pic>
        <p:nvPicPr>
          <p:cNvPr id="45" name="Image 44" descr="Une image contenant personne&#10;&#10;Description générée automatiquement">
            <a:extLst>
              <a:ext uri="{FF2B5EF4-FFF2-40B4-BE49-F238E27FC236}">
                <a16:creationId xmlns:a16="http://schemas.microsoft.com/office/drawing/2014/main" xmlns="" id="{574E75AE-FB33-4BB2-8F49-9806540E0A1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28440" y="287829"/>
            <a:ext cx="3023270" cy="1892117"/>
          </a:xfrm>
          <a:prstGeom prst="rect">
            <a:avLst/>
          </a:prstGeom>
        </p:spPr>
      </p:pic>
      <p:sp>
        <p:nvSpPr>
          <p:cNvPr id="24" name="ZoneTexte 23">
            <a:extLst>
              <a:ext uri="{FF2B5EF4-FFF2-40B4-BE49-F238E27FC236}">
                <a16:creationId xmlns:a16="http://schemas.microsoft.com/office/drawing/2014/main" xmlns="" id="{EBC02A2D-9416-44C8-A3FD-15D51FBEE773}"/>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2</a:t>
            </a:r>
          </a:p>
        </p:txBody>
      </p:sp>
    </p:spTree>
    <p:extLst>
      <p:ext uri="{BB962C8B-B14F-4D97-AF65-F5344CB8AC3E}">
        <p14:creationId xmlns:p14="http://schemas.microsoft.com/office/powerpoint/2010/main" xmlns="" val="3086702042"/>
      </p:ext>
    </p:extLst>
  </p:cSld>
  <p:clrMapOvr>
    <a:masterClrMapping/>
  </p:clrMapOvr>
  <p:transition spd="slow" advTm="1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7132" y="273211"/>
            <a:ext cx="3281868" cy="954107"/>
          </a:xfrm>
          <a:prstGeom prst="rect">
            <a:avLst/>
          </a:prstGeom>
        </p:spPr>
        <p:txBody>
          <a:bodyPr wrap="square">
            <a:spAutoFit/>
          </a:bodyPr>
          <a:lstStyle/>
          <a:p>
            <a:pPr algn="just"/>
            <a:r>
              <a:rPr lang="fr-FR" sz="1400" b="1" dirty="0">
                <a:solidFill>
                  <a:srgbClr val="3D7FB4"/>
                </a:solidFill>
                <a:latin typeface="Arial" panose="020B0604020202020204" pitchFamily="34" charset="0"/>
                <a:cs typeface="Arial" panose="020B0604020202020204" pitchFamily="34" charset="0"/>
              </a:rPr>
              <a:t>INFORMATION, COMMUNICATION, TRANSPARENCE : DES ENJEUX-CLES POUR LA LIQUIDITE DE L’INVESTISSEMENT</a:t>
            </a:r>
          </a:p>
        </p:txBody>
      </p:sp>
      <p:sp>
        <p:nvSpPr>
          <p:cNvPr id="22" name="TextBox 21"/>
          <p:cNvSpPr txBox="1"/>
          <p:nvPr/>
        </p:nvSpPr>
        <p:spPr>
          <a:xfrm>
            <a:off x="181020" y="1301161"/>
            <a:ext cx="3128450" cy="276999"/>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       </a:t>
            </a:r>
          </a:p>
        </p:txBody>
      </p:sp>
      <p:sp>
        <p:nvSpPr>
          <p:cNvPr id="12" name="TextBox 20"/>
          <p:cNvSpPr txBox="1"/>
          <p:nvPr/>
        </p:nvSpPr>
        <p:spPr>
          <a:xfrm>
            <a:off x="207552" y="7296389"/>
            <a:ext cx="3128449" cy="2292935"/>
          </a:xfrm>
          <a:prstGeom prst="rect">
            <a:avLst/>
          </a:prstGeom>
          <a:gradFill flip="none" rotWithShape="1">
            <a:gsLst>
              <a:gs pos="0">
                <a:srgbClr val="3D7FB4">
                  <a:shade val="30000"/>
                  <a:satMod val="115000"/>
                </a:srgbClr>
              </a:gs>
              <a:gs pos="50000">
                <a:srgbClr val="3D7FB4">
                  <a:shade val="67500"/>
                  <a:satMod val="115000"/>
                </a:srgbClr>
              </a:gs>
              <a:gs pos="100000">
                <a:srgbClr val="3D7FB4">
                  <a:shade val="100000"/>
                  <a:satMod val="115000"/>
                </a:srgbClr>
              </a:gs>
            </a:gsLst>
            <a:path path="circle">
              <a:fillToRect r="100000" b="100000"/>
            </a:path>
            <a:tileRect l="-100000" t="-100000"/>
          </a:gradFill>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lgn="just">
              <a:defRPr sz="1200">
                <a:solidFill>
                  <a:schemeClr val="bg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100" dirty="0">
                <a:solidFill>
                  <a:schemeClr val="tx1"/>
                </a:solidFill>
              </a:rPr>
              <a:t>Pour finir, l’investissement en direct au capital de sociétés non cotées demeure rare : les plateformes de financement participatif permettent de souscrire au capital d’un véhicule qui n’est souvent qu’une holding spécialement créée pour l’opération. Les sociétés de gestion de portefeuille (SGP) proposent quant à elles d’investir également dans des projets </a:t>
            </a:r>
            <a:r>
              <a:rPr lang="fr-FR" sz="1100" dirty="0" err="1">
                <a:solidFill>
                  <a:schemeClr val="tx1"/>
                </a:solidFill>
              </a:rPr>
              <a:t>non-cotés</a:t>
            </a:r>
            <a:r>
              <a:rPr lang="fr-FR" sz="1100" dirty="0">
                <a:solidFill>
                  <a:schemeClr val="tx1"/>
                </a:solidFill>
              </a:rPr>
              <a:t>, mais là encore, l’investisseur devra passer par le véhicule créé par la société de gestion, SICAV (Société d’Investissement à Capital Variable) ou FCP (Fonds Commun de Placement).</a:t>
            </a:r>
          </a:p>
        </p:txBody>
      </p:sp>
      <p:pic>
        <p:nvPicPr>
          <p:cNvPr id="23" name="Image 22" descr="Une image contenant texte, tableau noir&#10;&#10;Description générée automatiquement">
            <a:extLst>
              <a:ext uri="{FF2B5EF4-FFF2-40B4-BE49-F238E27FC236}">
                <a16:creationId xmlns:a16="http://schemas.microsoft.com/office/drawing/2014/main" xmlns="" id="{FFD42F9C-CFDE-4835-B0E8-5C81A6DBB9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385" y="1374632"/>
            <a:ext cx="3128450" cy="1568279"/>
          </a:xfrm>
          <a:prstGeom prst="rect">
            <a:avLst/>
          </a:prstGeom>
        </p:spPr>
      </p:pic>
      <p:sp>
        <p:nvSpPr>
          <p:cNvPr id="25" name="TextBox 21">
            <a:extLst>
              <a:ext uri="{FF2B5EF4-FFF2-40B4-BE49-F238E27FC236}">
                <a16:creationId xmlns:a16="http://schemas.microsoft.com/office/drawing/2014/main" xmlns="" id="{97683923-FCBA-4A93-92F1-BFBA8DD7F1EB}"/>
              </a:ext>
            </a:extLst>
          </p:cNvPr>
          <p:cNvSpPr txBox="1"/>
          <p:nvPr/>
        </p:nvSpPr>
        <p:spPr>
          <a:xfrm>
            <a:off x="202640" y="3068950"/>
            <a:ext cx="3184316" cy="2123658"/>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     a liquidité réduite de l’investissement dans des sociétés non cotées en bourse trouve notamment son origine dans le </a:t>
            </a:r>
            <a:r>
              <a:rPr lang="fr-FR" sz="1200" b="1" dirty="0">
                <a:solidFill>
                  <a:schemeClr val="bg1"/>
                </a:solidFill>
                <a:latin typeface="Arial" panose="020B0604020202020204" pitchFamily="34" charset="0"/>
                <a:cs typeface="Arial" panose="020B0604020202020204" pitchFamily="34" charset="0"/>
              </a:rPr>
              <a:t>faible niveau d’information</a:t>
            </a:r>
            <a:r>
              <a:rPr lang="fr-FR" sz="1200" dirty="0">
                <a:solidFill>
                  <a:schemeClr val="bg1"/>
                </a:solidFill>
                <a:latin typeface="Arial" panose="020B0604020202020204" pitchFamily="34" charset="0"/>
                <a:cs typeface="Arial" panose="020B0604020202020204" pitchFamily="34" charset="0"/>
              </a:rPr>
              <a:t> généralement disponible pour l’actionnaire.  Peu ou mal, voire pas du tout informé par l’entreprise de ses activités, de ses réalisations et de ses résultats financiers, l’investisseur est dès lors peu enclin à s’intéresser à son investissement; ni à la progression de sa valorisation.</a:t>
            </a:r>
          </a:p>
        </p:txBody>
      </p:sp>
      <p:sp>
        <p:nvSpPr>
          <p:cNvPr id="5" name="Rectangle 4">
            <a:extLst>
              <a:ext uri="{FF2B5EF4-FFF2-40B4-BE49-F238E27FC236}">
                <a16:creationId xmlns:a16="http://schemas.microsoft.com/office/drawing/2014/main" xmlns="" id="{10CA83A1-D61E-4BEB-B232-482574C1EFFF}"/>
              </a:ext>
            </a:extLst>
          </p:cNvPr>
          <p:cNvSpPr/>
          <p:nvPr/>
        </p:nvSpPr>
        <p:spPr>
          <a:xfrm>
            <a:off x="162881" y="2913515"/>
            <a:ext cx="434734" cy="584775"/>
          </a:xfrm>
          <a:prstGeom prst="rect">
            <a:avLst/>
          </a:prstGeom>
        </p:spPr>
        <p:txBody>
          <a:bodyPr wrap="none">
            <a:spAutoFit/>
          </a:bodyPr>
          <a:lstStyle/>
          <a:p>
            <a:r>
              <a:rPr lang="fr-FR" sz="3200" b="1" dirty="0">
                <a:solidFill>
                  <a:srgbClr val="3D7FB4"/>
                </a:solidFill>
                <a:latin typeface="Arial" panose="020B0604020202020204" pitchFamily="34" charset="0"/>
                <a:cs typeface="Arial" panose="020B0604020202020204" pitchFamily="34" charset="0"/>
              </a:rPr>
              <a:t>L</a:t>
            </a:r>
          </a:p>
        </p:txBody>
      </p:sp>
      <p:sp>
        <p:nvSpPr>
          <p:cNvPr id="40" name="Rectangle 39">
            <a:extLst>
              <a:ext uri="{FF2B5EF4-FFF2-40B4-BE49-F238E27FC236}">
                <a16:creationId xmlns:a16="http://schemas.microsoft.com/office/drawing/2014/main" xmlns="" id="{1D071E62-2B9F-4C23-982E-E239D7A86277}"/>
              </a:ext>
            </a:extLst>
          </p:cNvPr>
          <p:cNvSpPr/>
          <p:nvPr/>
        </p:nvSpPr>
        <p:spPr>
          <a:xfrm>
            <a:off x="3447303" y="2164760"/>
            <a:ext cx="3184316" cy="1200329"/>
          </a:xfrm>
          <a:prstGeom prst="rect">
            <a:avLst/>
          </a:prstGeom>
        </p:spPr>
        <p:txBody>
          <a:bodyPr wrap="square">
            <a:spAutoFit/>
          </a:bodyPr>
          <a:lstStyle/>
          <a:p>
            <a:pPr algn="just"/>
            <a:r>
              <a:rPr lang="fr-FR" sz="1200" b="1" dirty="0">
                <a:solidFill>
                  <a:srgbClr val="3D7FB4"/>
                </a:solidFill>
                <a:latin typeface="Arial" panose="020B0604020202020204" pitchFamily="34" charset="0"/>
                <a:cs typeface="Arial" panose="020B0604020202020204" pitchFamily="34" charset="0"/>
              </a:rPr>
              <a:t>LE CARNET D’ANNONCES : PLATEFORME UNIQUE DE NÉGOCIATION POUR LES ACTIONS D’ENTREPRISES NON COTÉES, ET  MINI-BOURSE PROPRE À CHAQUE ENTREPRISE</a:t>
            </a:r>
          </a:p>
        </p:txBody>
      </p:sp>
      <p:sp>
        <p:nvSpPr>
          <p:cNvPr id="41" name="TextBox 21">
            <a:extLst>
              <a:ext uri="{FF2B5EF4-FFF2-40B4-BE49-F238E27FC236}">
                <a16:creationId xmlns:a16="http://schemas.microsoft.com/office/drawing/2014/main" xmlns="" id="{7A62E090-A0EA-47BB-AAE8-1746C790AE66}"/>
              </a:ext>
            </a:extLst>
          </p:cNvPr>
          <p:cNvSpPr txBox="1"/>
          <p:nvPr/>
        </p:nvSpPr>
        <p:spPr>
          <a:xfrm>
            <a:off x="3445263" y="3412714"/>
            <a:ext cx="3184316" cy="4493538"/>
          </a:xfrm>
          <a:prstGeom prst="rect">
            <a:avLst/>
          </a:prstGeom>
          <a:noFill/>
        </p:spPr>
        <p:txBody>
          <a:bodyPr wrap="square" rtlCol="0">
            <a:spAutoFit/>
          </a:bodyPr>
          <a:lstStyle/>
          <a:p>
            <a:pPr algn="just"/>
            <a:r>
              <a:rPr lang="fr-FR" sz="1100" dirty="0">
                <a:solidFill>
                  <a:schemeClr val="bg1"/>
                </a:solidFill>
                <a:latin typeface="Arial" panose="020B0604020202020204" pitchFamily="34" charset="0"/>
                <a:cs typeface="Arial" panose="020B0604020202020204" pitchFamily="34" charset="0"/>
              </a:rPr>
              <a:t>Fondé il y a 40 ans, le cabinet CIIB a introduit en bourse, en tant que Listing Sponsor, plus de 50 entreprises. Il est notamment à l’origine du second marché, devenu par la suite Euronext Access. Sensibilisé aux difficultés que rencontrent les entreprises, notamment non cotées, pour renforcer leurs fonds propres, assoir leur notoriété, se valoriser régulièrement, et assurer des échanges sur leur capital, le cabinet a développé une plateforme en ligne d’achat et de vente d’actions non cotées qui répond à ces problématiques. </a:t>
            </a:r>
          </a:p>
          <a:p>
            <a:pPr algn="just"/>
            <a:endParaRPr lang="fr-FR" sz="1100" dirty="0">
              <a:solidFill>
                <a:schemeClr val="bg1"/>
              </a:solidFill>
              <a:latin typeface="Arial" panose="020B0604020202020204" pitchFamily="34" charset="0"/>
              <a:cs typeface="Arial" panose="020B0604020202020204" pitchFamily="34" charset="0"/>
            </a:endParaRPr>
          </a:p>
          <a:p>
            <a:pPr algn="just"/>
            <a:endParaRPr lang="fr-FR" sz="1100" dirty="0">
              <a:solidFill>
                <a:schemeClr val="bg1"/>
              </a:solidFill>
              <a:latin typeface="Arial" panose="020B0604020202020204" pitchFamily="34" charset="0"/>
              <a:cs typeface="Arial" panose="020B0604020202020204" pitchFamily="34" charset="0"/>
            </a:endParaRPr>
          </a:p>
          <a:p>
            <a:pPr algn="just"/>
            <a:r>
              <a:rPr lang="fr-FR" sz="1100" dirty="0">
                <a:solidFill>
                  <a:schemeClr val="bg1"/>
                </a:solidFill>
                <a:latin typeface="Arial" panose="020B0604020202020204" pitchFamily="34" charset="0"/>
                <a:cs typeface="Arial" panose="020B0604020202020204" pitchFamily="34" charset="0"/>
              </a:rPr>
              <a:t>Les investisseurs deviennent actionnaires en direct au capital, sans montant minimum de souscription. Les frais de courtage et les droits de garde sont pris en charge par l’entreprise. Outre l’ingénierie juridique et financière, l’analyse, la communication et le back-office titres, CiiB est à même d’accompagner l’entreprise et ses actionnaires jusqu’à l’introduction en bourse sur un marché réglementé d’Euronext ou un SMNO (Système Multilatéral de Négociation Organisée), tel qu’Euronext Growth ou Access. </a:t>
            </a:r>
          </a:p>
        </p:txBody>
      </p:sp>
      <p:pic>
        <p:nvPicPr>
          <p:cNvPr id="6" name="Image 5">
            <a:extLst>
              <a:ext uri="{FF2B5EF4-FFF2-40B4-BE49-F238E27FC236}">
                <a16:creationId xmlns:a16="http://schemas.microsoft.com/office/drawing/2014/main" xmlns="" id="{7B163BED-613A-4019-8350-A87CCA55814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0373" y="5378379"/>
            <a:ext cx="3075385" cy="1689887"/>
          </a:xfrm>
          <a:prstGeom prst="rect">
            <a:avLst/>
          </a:prstGeom>
        </p:spPr>
      </p:pic>
      <p:pic>
        <p:nvPicPr>
          <p:cNvPr id="46" name="Image 45" descr="Une image contenant capture d’écran, équipement électronique, ordinateur&#10;&#10;Description générée automatiquement">
            <a:hlinkClick r:id="rId5"/>
            <a:extLst>
              <a:ext uri="{FF2B5EF4-FFF2-40B4-BE49-F238E27FC236}">
                <a16:creationId xmlns:a16="http://schemas.microsoft.com/office/drawing/2014/main" xmlns="" id="{4B28F3FD-1445-4AC0-AEFA-C0D120D049C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99577" y="352233"/>
            <a:ext cx="2461269" cy="1568279"/>
          </a:xfrm>
          <a:prstGeom prst="rect">
            <a:avLst/>
          </a:prstGeom>
        </p:spPr>
      </p:pic>
      <p:pic>
        <p:nvPicPr>
          <p:cNvPr id="47" name="Image 46">
            <a:hlinkClick r:id="rId7"/>
            <a:extLst>
              <a:ext uri="{FF2B5EF4-FFF2-40B4-BE49-F238E27FC236}">
                <a16:creationId xmlns:a16="http://schemas.microsoft.com/office/drawing/2014/main" xmlns="" id="{388A5DE5-2A21-4501-B90F-AFC6F7D252AA}"/>
              </a:ext>
            </a:extLst>
          </p:cNvPr>
          <p:cNvPicPr>
            <a:picLocks noChangeAspect="1"/>
          </p:cNvPicPr>
          <p:nvPr/>
        </p:nvPicPr>
        <p:blipFill>
          <a:blip r:embed="rId8" cstate="print"/>
          <a:stretch>
            <a:fillRect/>
          </a:stretch>
        </p:blipFill>
        <p:spPr>
          <a:xfrm>
            <a:off x="4104877" y="460015"/>
            <a:ext cx="1866812" cy="1268102"/>
          </a:xfrm>
          <a:prstGeom prst="rect">
            <a:avLst/>
          </a:prstGeom>
        </p:spPr>
      </p:pic>
      <p:pic>
        <p:nvPicPr>
          <p:cNvPr id="48" name="Image 47" descr="Une image contenant objet, clôture&#10;&#10;Description générée automatiquement">
            <a:extLst>
              <a:ext uri="{FF2B5EF4-FFF2-40B4-BE49-F238E27FC236}">
                <a16:creationId xmlns:a16="http://schemas.microsoft.com/office/drawing/2014/main" xmlns="" id="{2B3B4DE0-E921-418D-980E-86C30B589978}"/>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869879" y="473296"/>
            <a:ext cx="87860" cy="87822"/>
          </a:xfrm>
          <a:prstGeom prst="rect">
            <a:avLst/>
          </a:prstGeom>
        </p:spPr>
      </p:pic>
      <p:pic>
        <p:nvPicPr>
          <p:cNvPr id="49" name="Google Shape;35;p389" descr="Une image contenant clôture&#10;&#10;Description générée automatiquement">
            <a:hlinkClick r:id="rId10"/>
            <a:extLst>
              <a:ext uri="{FF2B5EF4-FFF2-40B4-BE49-F238E27FC236}">
                <a16:creationId xmlns:a16="http://schemas.microsoft.com/office/drawing/2014/main" xmlns="" id="{CF655F85-1B9C-4851-BB74-1DC214EA1C9B}"/>
              </a:ext>
            </a:extLst>
          </p:cNvPr>
          <p:cNvPicPr preferRelativeResize="0"/>
          <p:nvPr/>
        </p:nvPicPr>
        <p:blipFill rotWithShape="1">
          <a:blip r:embed="rId11" cstate="print">
            <a:alphaModFix/>
          </a:blip>
          <a:srcRect/>
          <a:stretch/>
        </p:blipFill>
        <p:spPr>
          <a:xfrm>
            <a:off x="6145417" y="980351"/>
            <a:ext cx="230857" cy="227428"/>
          </a:xfrm>
          <a:prstGeom prst="rect">
            <a:avLst/>
          </a:prstGeom>
          <a:noFill/>
          <a:ln>
            <a:noFill/>
          </a:ln>
        </p:spPr>
      </p:pic>
      <p:pic>
        <p:nvPicPr>
          <p:cNvPr id="50" name="Image 49" descr="Une image contenant ciel, extérieur, rivière, voyageant&#10;&#10;Description générée automatiquement">
            <a:extLst>
              <a:ext uri="{FF2B5EF4-FFF2-40B4-BE49-F238E27FC236}">
                <a16:creationId xmlns:a16="http://schemas.microsoft.com/office/drawing/2014/main" xmlns="" id="{4893CF71-02E2-4D13-8FFD-1E54363B55B1}"/>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534203" y="8073685"/>
            <a:ext cx="3026785" cy="1515639"/>
          </a:xfrm>
          <a:prstGeom prst="rect">
            <a:avLst/>
          </a:prstGeom>
        </p:spPr>
      </p:pic>
      <p:sp>
        <p:nvSpPr>
          <p:cNvPr id="24" name="ZoneTexte 23">
            <a:extLst>
              <a:ext uri="{FF2B5EF4-FFF2-40B4-BE49-F238E27FC236}">
                <a16:creationId xmlns:a16="http://schemas.microsoft.com/office/drawing/2014/main" xmlns="" id="{02D4DB50-C1B6-437F-BC23-B2B1C3888F50}"/>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3</a:t>
            </a:r>
          </a:p>
        </p:txBody>
      </p:sp>
    </p:spTree>
    <p:extLst>
      <p:ext uri="{BB962C8B-B14F-4D97-AF65-F5344CB8AC3E}">
        <p14:creationId xmlns:p14="http://schemas.microsoft.com/office/powerpoint/2010/main" xmlns="" val="1609757714"/>
      </p:ext>
    </p:extLst>
  </p:cSld>
  <p:clrMapOvr>
    <a:masterClrMapping/>
  </p:clrMapOvr>
  <p:transition spd="slow" advTm="1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81020" y="1301161"/>
            <a:ext cx="3128450" cy="276999"/>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       </a:t>
            </a:r>
          </a:p>
        </p:txBody>
      </p:sp>
      <p:sp>
        <p:nvSpPr>
          <p:cNvPr id="25" name="TextBox 21">
            <a:extLst>
              <a:ext uri="{FF2B5EF4-FFF2-40B4-BE49-F238E27FC236}">
                <a16:creationId xmlns:a16="http://schemas.microsoft.com/office/drawing/2014/main" xmlns="" id="{97683923-FCBA-4A93-92F1-BFBA8DD7F1EB}"/>
              </a:ext>
            </a:extLst>
          </p:cNvPr>
          <p:cNvSpPr txBox="1"/>
          <p:nvPr/>
        </p:nvSpPr>
        <p:spPr>
          <a:xfrm>
            <a:off x="231794" y="2112852"/>
            <a:ext cx="3184316" cy="3231654"/>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      a pérennité et le développement de la plateforme d’échange Carnet d’Annonces sont conditionnés à une analyse préalable qui doit valider le potentiel de création de valeur pour les actionnaires, et donc une sélection rigoureuse des projets et des entreprises, qui, pour bénéficier des avantages de la plateforme (renforcement des fonds propres, back-office titres, valorisation financière, ingénierie juridique et financière) doivent en contrepartie s’astreindre à respecter un niveau de transparence et d’information important et à communiquer régulièrement avec leurs actionnaires, notamment sur leurs résultats. À l’heure actuelle, seule une trentaine de projets ont été retenus.</a:t>
            </a:r>
          </a:p>
        </p:txBody>
      </p:sp>
      <p:pic>
        <p:nvPicPr>
          <p:cNvPr id="28" name="Image 27" descr="Une image contenant alimentation&#10;&#10;Description générée automatiquement">
            <a:extLst>
              <a:ext uri="{FF2B5EF4-FFF2-40B4-BE49-F238E27FC236}">
                <a16:creationId xmlns:a16="http://schemas.microsoft.com/office/drawing/2014/main" xmlns="" id="{ADB29CC5-272A-4D65-9D1A-1003C4CBB318}"/>
              </a:ext>
            </a:extLst>
          </p:cNvPr>
          <p:cNvPicPr>
            <a:picLocks noChangeAspect="1"/>
          </p:cNvPicPr>
          <p:nvPr/>
        </p:nvPicPr>
        <p:blipFill>
          <a:blip r:embed="rId3"/>
          <a:stretch>
            <a:fillRect/>
          </a:stretch>
        </p:blipFill>
        <p:spPr>
          <a:xfrm>
            <a:off x="112568" y="328060"/>
            <a:ext cx="3236327" cy="1659912"/>
          </a:xfrm>
          <a:prstGeom prst="rect">
            <a:avLst/>
          </a:prstGeom>
        </p:spPr>
      </p:pic>
      <p:sp>
        <p:nvSpPr>
          <p:cNvPr id="5" name="Rectangle 4">
            <a:extLst>
              <a:ext uri="{FF2B5EF4-FFF2-40B4-BE49-F238E27FC236}">
                <a16:creationId xmlns:a16="http://schemas.microsoft.com/office/drawing/2014/main" xmlns="" id="{10CA83A1-D61E-4BEB-B232-482574C1EFFF}"/>
              </a:ext>
            </a:extLst>
          </p:cNvPr>
          <p:cNvSpPr/>
          <p:nvPr/>
        </p:nvSpPr>
        <p:spPr>
          <a:xfrm>
            <a:off x="233308" y="1925226"/>
            <a:ext cx="434734" cy="584775"/>
          </a:xfrm>
          <a:prstGeom prst="rect">
            <a:avLst/>
          </a:prstGeom>
        </p:spPr>
        <p:txBody>
          <a:bodyPr wrap="none">
            <a:spAutoFit/>
          </a:bodyPr>
          <a:lstStyle/>
          <a:p>
            <a:r>
              <a:rPr lang="fr-FR" sz="3200" b="1" dirty="0">
                <a:solidFill>
                  <a:srgbClr val="3D7FB4"/>
                </a:solidFill>
                <a:latin typeface="Arial" panose="020B0604020202020204" pitchFamily="34" charset="0"/>
                <a:cs typeface="Arial" panose="020B0604020202020204" pitchFamily="34" charset="0"/>
              </a:rPr>
              <a:t>L</a:t>
            </a:r>
            <a:endParaRPr lang="fr-FR" sz="3200" dirty="0"/>
          </a:p>
        </p:txBody>
      </p:sp>
      <p:sp>
        <p:nvSpPr>
          <p:cNvPr id="40" name="Rectangle 39">
            <a:extLst>
              <a:ext uri="{FF2B5EF4-FFF2-40B4-BE49-F238E27FC236}">
                <a16:creationId xmlns:a16="http://schemas.microsoft.com/office/drawing/2014/main" xmlns="" id="{1D071E62-2B9F-4C23-982E-E239D7A86277}"/>
              </a:ext>
            </a:extLst>
          </p:cNvPr>
          <p:cNvSpPr/>
          <p:nvPr/>
        </p:nvSpPr>
        <p:spPr>
          <a:xfrm>
            <a:off x="3471046" y="2268541"/>
            <a:ext cx="3142462" cy="830997"/>
          </a:xfrm>
          <a:prstGeom prst="rect">
            <a:avLst/>
          </a:prstGeom>
        </p:spPr>
        <p:txBody>
          <a:bodyPr wrap="square">
            <a:spAutoFit/>
          </a:bodyPr>
          <a:lstStyle/>
          <a:p>
            <a:pPr algn="just"/>
            <a:r>
              <a:rPr lang="fr-FR" sz="1200" b="1" dirty="0">
                <a:solidFill>
                  <a:srgbClr val="3D7FB4"/>
                </a:solidFill>
                <a:latin typeface="Arial" panose="020B0604020202020204" pitchFamily="34" charset="0"/>
                <a:cs typeface="Arial" panose="020B0604020202020204" pitchFamily="34" charset="0"/>
              </a:rPr>
              <a:t>LA FORMATION AU SERVICE DU DEVELOPPEMENT DES ENTREPRISES ET DE LEURS ACTIONNAIRES INDIVUELS</a:t>
            </a:r>
          </a:p>
        </p:txBody>
      </p:sp>
      <p:sp>
        <p:nvSpPr>
          <p:cNvPr id="41" name="TextBox 21">
            <a:extLst>
              <a:ext uri="{FF2B5EF4-FFF2-40B4-BE49-F238E27FC236}">
                <a16:creationId xmlns:a16="http://schemas.microsoft.com/office/drawing/2014/main" xmlns="" id="{7A62E090-A0EA-47BB-AAE8-1746C790AE66}"/>
              </a:ext>
            </a:extLst>
          </p:cNvPr>
          <p:cNvSpPr txBox="1"/>
          <p:nvPr/>
        </p:nvSpPr>
        <p:spPr>
          <a:xfrm>
            <a:off x="3536183" y="3173410"/>
            <a:ext cx="3087629" cy="4524315"/>
          </a:xfrm>
          <a:prstGeom prst="rect">
            <a:avLst/>
          </a:prstGeom>
          <a:gradFill flip="none" rotWithShape="1">
            <a:gsLst>
              <a:gs pos="0">
                <a:srgbClr val="3D7FB4">
                  <a:tint val="66000"/>
                  <a:satMod val="160000"/>
                </a:srgbClr>
              </a:gs>
              <a:gs pos="50000">
                <a:srgbClr val="3D7FB4">
                  <a:tint val="44500"/>
                  <a:satMod val="160000"/>
                </a:srgbClr>
              </a:gs>
              <a:gs pos="100000">
                <a:srgbClr val="3D7FB4">
                  <a:tint val="23500"/>
                  <a:satMod val="160000"/>
                </a:srgbClr>
              </a:gs>
            </a:gsLst>
            <a:lin ang="13500000" scaled="1"/>
            <a:tileRect/>
          </a:gradFill>
          <a:ln>
            <a:solidFill>
              <a:srgbClr val="3D7FB4"/>
            </a:solidFill>
          </a:ln>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L’arrivée de millions d’actionnaires individuels au capital de PME et de PMI cotées a poussé, dès les années 80, CIIB à proposer aussi bien aux épargnants qu’aux chefs d’entreprises et aux professionnels de l’investissement un panel de formations en finance d’entreprise, axées sur l’ensemble des sujets liés à l’ouverture du capital d’une entreprise à un cercle plus large que ses seuls fondateurs. De l’ouverture du capital à l’introduction en bourse, de la valorisation à la communication, du back-office titres aux relations avec les investisseurs et les actionnaires, en passant par l’ingénierie juridique et financière, CIIB dispense des formations qui peuvent faire l’objet d’une prise en charge financière à 100% au titre du droit à la formation. Le cabinet s’ouvre désormais à des modes de financement innovants, tels que les ICO (Initial Coin </a:t>
            </a:r>
            <a:r>
              <a:rPr lang="fr-FR" sz="1200" dirty="0" err="1">
                <a:solidFill>
                  <a:schemeClr val="bg1"/>
                </a:solidFill>
                <a:latin typeface="Arial" panose="020B0604020202020204" pitchFamily="34" charset="0"/>
                <a:cs typeface="Arial" panose="020B0604020202020204" pitchFamily="34" charset="0"/>
              </a:rPr>
              <a:t>Offering</a:t>
            </a:r>
            <a:r>
              <a:rPr lang="fr-FR" sz="1200" dirty="0">
                <a:solidFill>
                  <a:schemeClr val="bg1"/>
                </a:solidFill>
                <a:latin typeface="Arial" panose="020B0604020202020204" pitchFamily="34" charset="0"/>
                <a:cs typeface="Arial" panose="020B0604020202020204" pitchFamily="34" charset="0"/>
              </a:rPr>
              <a:t>) et les STO (Security </a:t>
            </a:r>
            <a:r>
              <a:rPr lang="fr-FR" sz="1200" dirty="0" err="1">
                <a:solidFill>
                  <a:schemeClr val="bg1"/>
                </a:solidFill>
                <a:latin typeface="Arial" panose="020B0604020202020204" pitchFamily="34" charset="0"/>
                <a:cs typeface="Arial" panose="020B0604020202020204" pitchFamily="34" charset="0"/>
              </a:rPr>
              <a:t>Token</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Offering</a:t>
            </a:r>
            <a:r>
              <a:rPr lang="fr-FR" sz="1200" dirty="0">
                <a:solidFill>
                  <a:schemeClr val="bg1"/>
                </a:solidFill>
                <a:latin typeface="Arial" panose="020B0604020202020204" pitchFamily="34" charset="0"/>
                <a:cs typeface="Arial" panose="020B0604020202020204" pitchFamily="34" charset="0"/>
              </a:rPr>
              <a:t>).</a:t>
            </a:r>
          </a:p>
        </p:txBody>
      </p:sp>
      <p:pic>
        <p:nvPicPr>
          <p:cNvPr id="4" name="Image 3">
            <a:hlinkClick r:id="rId4"/>
            <a:extLst>
              <a:ext uri="{FF2B5EF4-FFF2-40B4-BE49-F238E27FC236}">
                <a16:creationId xmlns:a16="http://schemas.microsoft.com/office/drawing/2014/main" xmlns="" id="{59734535-F1D0-4020-A7E1-0AA919BCAFE7}"/>
              </a:ext>
            </a:extLst>
          </p:cNvPr>
          <p:cNvPicPr>
            <a:picLocks noChangeAspect="1"/>
          </p:cNvPicPr>
          <p:nvPr/>
        </p:nvPicPr>
        <p:blipFill rotWithShape="1">
          <a:blip r:embed="rId5">
            <a:extLst>
              <a:ext uri="{28A0092B-C50C-407E-A947-70E740481C1C}">
                <a14:useLocalDpi xmlns:a14="http://schemas.microsoft.com/office/drawing/2010/main" xmlns="" val="0"/>
              </a:ext>
            </a:extLst>
          </a:blip>
          <a:srcRect t="14906" b="13188"/>
          <a:stretch/>
        </p:blipFill>
        <p:spPr>
          <a:xfrm>
            <a:off x="538947" y="7730369"/>
            <a:ext cx="2487537" cy="845791"/>
          </a:xfrm>
          <a:prstGeom prst="rect">
            <a:avLst/>
          </a:prstGeom>
        </p:spPr>
      </p:pic>
      <p:pic>
        <p:nvPicPr>
          <p:cNvPr id="8" name="Image 7">
            <a:hlinkClick r:id="rId6"/>
            <a:extLst>
              <a:ext uri="{FF2B5EF4-FFF2-40B4-BE49-F238E27FC236}">
                <a16:creationId xmlns:a16="http://schemas.microsoft.com/office/drawing/2014/main" xmlns="" id="{083CA46B-8BD7-4315-844D-3E75BCFC087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7382" y="5386017"/>
            <a:ext cx="1487300" cy="491513"/>
          </a:xfrm>
          <a:prstGeom prst="rect">
            <a:avLst/>
          </a:prstGeom>
        </p:spPr>
      </p:pic>
      <p:sp>
        <p:nvSpPr>
          <p:cNvPr id="30" name="TextBox 21">
            <a:extLst>
              <a:ext uri="{FF2B5EF4-FFF2-40B4-BE49-F238E27FC236}">
                <a16:creationId xmlns:a16="http://schemas.microsoft.com/office/drawing/2014/main" xmlns="" id="{905829A1-4A30-4C98-A336-8A962061C849}"/>
              </a:ext>
            </a:extLst>
          </p:cNvPr>
          <p:cNvSpPr txBox="1"/>
          <p:nvPr/>
        </p:nvSpPr>
        <p:spPr>
          <a:xfrm>
            <a:off x="223003" y="6015028"/>
            <a:ext cx="3098816" cy="1938992"/>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L’information délivrée par la société utilisatrice d’un Carnet d’Annonces peut faire l’objet d’un contrôle par l’Association Love Money Security, qui vise à renforcer la confiance, l’information, et la protection des actionnaires minoritaires. Le Code de Déontologie de l’association est directement inspiré par les règles édictées par l’AMF (Autorité des Marchés Financiers)</a:t>
            </a:r>
          </a:p>
        </p:txBody>
      </p:sp>
      <p:sp>
        <p:nvSpPr>
          <p:cNvPr id="33" name="TextBox 21">
            <a:extLst>
              <a:ext uri="{FF2B5EF4-FFF2-40B4-BE49-F238E27FC236}">
                <a16:creationId xmlns:a16="http://schemas.microsoft.com/office/drawing/2014/main" xmlns="" id="{6A57BCB7-2E36-4D7C-9C04-3599C2F9A7DD}"/>
              </a:ext>
            </a:extLst>
          </p:cNvPr>
          <p:cNvSpPr txBox="1"/>
          <p:nvPr/>
        </p:nvSpPr>
        <p:spPr>
          <a:xfrm>
            <a:off x="203194" y="8604839"/>
            <a:ext cx="3128449" cy="1015663"/>
          </a:xfrm>
          <a:prstGeom prst="rect">
            <a:avLst/>
          </a:prstGeom>
          <a:noFill/>
        </p:spPr>
        <p:txBody>
          <a:bodyPr wrap="square" rtlCol="0">
            <a:spAutoFit/>
          </a:bodyPr>
          <a:lstStyle/>
          <a:p>
            <a:pPr algn="just"/>
            <a:r>
              <a:rPr lang="fr-FR" sz="1200" dirty="0">
                <a:solidFill>
                  <a:schemeClr val="bg1"/>
                </a:solidFill>
                <a:latin typeface="Arial" panose="020B0604020202020204" pitchFamily="34" charset="0"/>
                <a:cs typeface="Arial" panose="020B0604020202020204" pitchFamily="34" charset="0"/>
              </a:rPr>
              <a:t>La plateforme développée et opérée par CiiB a été labellisée par le Pôle de Compétitivité Mondial Finance Innovation pour son caractère innovant dans l’écosystème boursier et financier.</a:t>
            </a:r>
          </a:p>
        </p:txBody>
      </p:sp>
      <p:pic>
        <p:nvPicPr>
          <p:cNvPr id="34" name="Image 33" descr="Une image contenant texte, trouble&#10;&#10;Description générée automatiquement">
            <a:extLst>
              <a:ext uri="{FF2B5EF4-FFF2-40B4-BE49-F238E27FC236}">
                <a16:creationId xmlns:a16="http://schemas.microsoft.com/office/drawing/2014/main" xmlns="" id="{0FE75787-2983-4A8E-A8B5-F04E800080F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536182" y="7724266"/>
            <a:ext cx="3087630" cy="1561517"/>
          </a:xfrm>
          <a:prstGeom prst="rect">
            <a:avLst/>
          </a:prstGeom>
          <a:ln>
            <a:solidFill>
              <a:srgbClr val="3D7FB4"/>
            </a:solidFill>
          </a:ln>
        </p:spPr>
      </p:pic>
      <p:pic>
        <p:nvPicPr>
          <p:cNvPr id="35" name="Image 34">
            <a:extLst>
              <a:ext uri="{FF2B5EF4-FFF2-40B4-BE49-F238E27FC236}">
                <a16:creationId xmlns:a16="http://schemas.microsoft.com/office/drawing/2014/main" xmlns="" id="{FF2C3E09-3D23-4CA5-BEDC-63E01B6E6D13}"/>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t="7936" b="9026"/>
          <a:stretch/>
        </p:blipFill>
        <p:spPr>
          <a:xfrm>
            <a:off x="3419384" y="348804"/>
            <a:ext cx="3205308" cy="1846558"/>
          </a:xfrm>
          <a:prstGeom prst="rect">
            <a:avLst/>
          </a:prstGeom>
        </p:spPr>
      </p:pic>
      <p:pic>
        <p:nvPicPr>
          <p:cNvPr id="10" name="Image 9">
            <a:extLst>
              <a:ext uri="{FF2B5EF4-FFF2-40B4-BE49-F238E27FC236}">
                <a16:creationId xmlns:a16="http://schemas.microsoft.com/office/drawing/2014/main" xmlns="" id="{6F17B65D-3F5E-42A0-866F-4ED5626E161F}"/>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108437" y="5344506"/>
            <a:ext cx="1223686" cy="491514"/>
          </a:xfrm>
          <a:prstGeom prst="rect">
            <a:avLst/>
          </a:prstGeom>
        </p:spPr>
      </p:pic>
      <p:sp>
        <p:nvSpPr>
          <p:cNvPr id="21" name="ZoneTexte 20">
            <a:extLst>
              <a:ext uri="{FF2B5EF4-FFF2-40B4-BE49-F238E27FC236}">
                <a16:creationId xmlns:a16="http://schemas.microsoft.com/office/drawing/2014/main" xmlns="" id="{4AC22E39-ACB9-4C49-9AAF-D5907F02405D}"/>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4</a:t>
            </a:r>
          </a:p>
        </p:txBody>
      </p:sp>
    </p:spTree>
    <p:extLst>
      <p:ext uri="{BB962C8B-B14F-4D97-AF65-F5344CB8AC3E}">
        <p14:creationId xmlns:p14="http://schemas.microsoft.com/office/powerpoint/2010/main" xmlns="" val="200976852"/>
      </p:ext>
    </p:extLst>
  </p:cSld>
  <p:clrMapOvr>
    <a:masterClrMapping/>
  </p:clrMapOvr>
  <p:transition spd="slow" advTm="1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A0D1345-0848-47F5-9EE7-0FBAE6A593EA}"/>
              </a:ext>
            </a:extLst>
          </p:cNvPr>
          <p:cNvSpPr/>
          <p:nvPr/>
        </p:nvSpPr>
        <p:spPr>
          <a:xfrm>
            <a:off x="262177" y="496107"/>
            <a:ext cx="6333646" cy="584775"/>
          </a:xfrm>
          <a:prstGeom prst="rect">
            <a:avLst/>
          </a:prstGeom>
        </p:spPr>
        <p:txBody>
          <a:bodyPr wrap="square">
            <a:spAutoFit/>
          </a:bodyPr>
          <a:lstStyle/>
          <a:p>
            <a:pPr algn="ctr"/>
            <a:r>
              <a:rPr lang="fr-FR" sz="1600" b="1" dirty="0">
                <a:solidFill>
                  <a:srgbClr val="3D7FB4"/>
                </a:solidFill>
                <a:latin typeface="Arial" panose="020B0604020202020204" pitchFamily="34" charset="0"/>
                <a:cs typeface="Arial" panose="020B0604020202020204" pitchFamily="34" charset="0"/>
              </a:rPr>
              <a:t>LE CARNET D’ANNONCES, UNE SOLUTION UNIQUE POUR LES ENTREPRISES DE CROISSANCE NON COTEES</a:t>
            </a:r>
          </a:p>
        </p:txBody>
      </p:sp>
      <p:sp>
        <p:nvSpPr>
          <p:cNvPr id="24" name="Rectangle 23">
            <a:extLst>
              <a:ext uri="{FF2B5EF4-FFF2-40B4-BE49-F238E27FC236}">
                <a16:creationId xmlns:a16="http://schemas.microsoft.com/office/drawing/2014/main" xmlns="" id="{7261FCE5-AFC7-4C3C-82D8-DC99F6955D40}"/>
              </a:ext>
            </a:extLst>
          </p:cNvPr>
          <p:cNvSpPr/>
          <p:nvPr/>
        </p:nvSpPr>
        <p:spPr>
          <a:xfrm>
            <a:off x="404664" y="1674701"/>
            <a:ext cx="720080" cy="483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a:extLst>
              <a:ext uri="{FF2B5EF4-FFF2-40B4-BE49-F238E27FC236}">
                <a16:creationId xmlns:a16="http://schemas.microsoft.com/office/drawing/2014/main" xmlns="" id="{38ED4DAD-F4AB-47F5-BB7A-655D69743C96}"/>
              </a:ext>
            </a:extLst>
          </p:cNvPr>
          <p:cNvGrpSpPr/>
          <p:nvPr/>
        </p:nvGrpSpPr>
        <p:grpSpPr>
          <a:xfrm>
            <a:off x="2101501" y="1415163"/>
            <a:ext cx="2678749" cy="1572732"/>
            <a:chOff x="230670" y="1691680"/>
            <a:chExt cx="6627330" cy="3857625"/>
          </a:xfrm>
        </p:grpSpPr>
        <p:pic>
          <p:nvPicPr>
            <p:cNvPr id="31" name="Image 30" descr="Une image contenant capture d’écran, équipement électronique, ordinateur&#10;&#10;Description générée automatiquement">
              <a:extLst>
                <a:ext uri="{FF2B5EF4-FFF2-40B4-BE49-F238E27FC236}">
                  <a16:creationId xmlns:a16="http://schemas.microsoft.com/office/drawing/2014/main" xmlns="" id="{055F36EA-FAEF-4ADD-AA33-BD88ABC3989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670" y="1691680"/>
              <a:ext cx="6627330" cy="3857625"/>
            </a:xfrm>
            <a:prstGeom prst="rect">
              <a:avLst/>
            </a:prstGeom>
          </p:spPr>
        </p:pic>
        <p:pic>
          <p:nvPicPr>
            <p:cNvPr id="32" name="Image 31">
              <a:hlinkClick r:id="rId3"/>
              <a:extLst>
                <a:ext uri="{FF2B5EF4-FFF2-40B4-BE49-F238E27FC236}">
                  <a16:creationId xmlns:a16="http://schemas.microsoft.com/office/drawing/2014/main" xmlns="" id="{A4A0BF53-149E-4393-ADF5-9508C7FD38A0}"/>
                </a:ext>
              </a:extLst>
            </p:cNvPr>
            <p:cNvPicPr>
              <a:picLocks noChangeAspect="1"/>
            </p:cNvPicPr>
            <p:nvPr/>
          </p:nvPicPr>
          <p:blipFill>
            <a:blip r:embed="rId4" cstate="print"/>
            <a:stretch>
              <a:fillRect/>
            </a:stretch>
          </p:blipFill>
          <p:spPr>
            <a:xfrm>
              <a:off x="1052736" y="1956801"/>
              <a:ext cx="5026668" cy="3119255"/>
            </a:xfrm>
            <a:prstGeom prst="rect">
              <a:avLst/>
            </a:prstGeom>
          </p:spPr>
        </p:pic>
        <p:pic>
          <p:nvPicPr>
            <p:cNvPr id="33" name="Image 32" descr="Une image contenant objet, clôture&#10;&#10;Description générée automatiquement">
              <a:extLst>
                <a:ext uri="{FF2B5EF4-FFF2-40B4-BE49-F238E27FC236}">
                  <a16:creationId xmlns:a16="http://schemas.microsoft.com/office/drawing/2014/main" xmlns="" id="{441565C9-AA3E-430A-8AB5-3875F518F49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5264" y="1989469"/>
              <a:ext cx="236577" cy="216024"/>
            </a:xfrm>
            <a:prstGeom prst="rect">
              <a:avLst/>
            </a:prstGeom>
          </p:spPr>
        </p:pic>
      </p:grpSp>
      <p:sp>
        <p:nvSpPr>
          <p:cNvPr id="34" name="ZoneTexte 33">
            <a:extLst>
              <a:ext uri="{FF2B5EF4-FFF2-40B4-BE49-F238E27FC236}">
                <a16:creationId xmlns:a16="http://schemas.microsoft.com/office/drawing/2014/main" xmlns="" id="{DF7098B8-4861-41A6-ACB4-F1C776B292D0}"/>
              </a:ext>
            </a:extLst>
          </p:cNvPr>
          <p:cNvSpPr txBox="1"/>
          <p:nvPr/>
        </p:nvSpPr>
        <p:spPr>
          <a:xfrm>
            <a:off x="274205" y="3335654"/>
            <a:ext cx="3069949" cy="6201698"/>
          </a:xfrm>
          <a:prstGeom prst="rect">
            <a:avLst/>
          </a:prstGeom>
          <a:solidFill>
            <a:schemeClr val="tx1">
              <a:lumMod val="85000"/>
            </a:schemeClr>
          </a:solidFill>
          <a:ln w="38100">
            <a:solidFill>
              <a:srgbClr val="A3B6E2"/>
            </a:solidFill>
          </a:ln>
        </p:spPr>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 POUR L’ACTIONNAIRE :</a:t>
            </a:r>
          </a:p>
          <a:p>
            <a:pPr algn="ctr"/>
            <a:endParaRPr lang="fr-FR" sz="1600" dirty="0">
              <a:solidFill>
                <a:schemeClr val="bg1"/>
              </a:solidFill>
              <a:latin typeface="Arial" panose="020B0604020202020204" pitchFamily="34" charset="0"/>
              <a:cs typeface="Arial" panose="020B0604020202020204" pitchFamily="34" charset="0"/>
            </a:endParaRPr>
          </a:p>
          <a:p>
            <a:pPr algn="ctr"/>
            <a:endParaRPr lang="fr-FR" sz="16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   Une plateforme en ligne permettant l’achat et la vente d’actions et de titres de sociétés non cotées en direct, de gré à gré</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     Un investissement en direct, sans intermédiaire, sans droits de garde ni frais de courtage*</a:t>
            </a: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     Des titres éligibles aux avantages fiscaux (IR-PME, PEA, PEA-PME)</a:t>
            </a: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         Une protection et une défense des intérêts des actionnaires minoritaires</a:t>
            </a: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algn="r"/>
            <a:r>
              <a:rPr lang="fr-FR" sz="1200" i="1" dirty="0">
                <a:solidFill>
                  <a:schemeClr val="bg1"/>
                </a:solidFill>
                <a:latin typeface="Arial" panose="020B0604020202020204" pitchFamily="34" charset="0"/>
                <a:cs typeface="Arial" panose="020B0604020202020204" pitchFamily="34" charset="0"/>
              </a:rPr>
              <a:t>(* pour les actionnaires choisissant la forme de détention nominative )</a:t>
            </a:r>
          </a:p>
          <a:p>
            <a:pPr algn="r"/>
            <a:endParaRPr lang="fr-FR" sz="1200" i="1" dirty="0">
              <a:solidFill>
                <a:schemeClr val="bg1"/>
              </a:solidFill>
              <a:latin typeface="Arial" panose="020B0604020202020204" pitchFamily="34" charset="0"/>
              <a:cs typeface="Arial" panose="020B0604020202020204" pitchFamily="34" charset="0"/>
            </a:endParaRPr>
          </a:p>
          <a:p>
            <a:pPr algn="r"/>
            <a:endParaRPr lang="fr-FR" sz="1200" i="1" dirty="0">
              <a:solidFill>
                <a:schemeClr val="bg1"/>
              </a:solidFill>
              <a:latin typeface="Arial" panose="020B0604020202020204" pitchFamily="34" charset="0"/>
              <a:cs typeface="Arial" panose="020B0604020202020204" pitchFamily="34" charset="0"/>
            </a:endParaRPr>
          </a:p>
          <a:p>
            <a:pPr algn="r"/>
            <a:endParaRPr lang="fr-FR" sz="400" dirty="0">
              <a:solidFill>
                <a:schemeClr val="bg1"/>
              </a:solidFill>
              <a:latin typeface="Arial" panose="020B0604020202020204" pitchFamily="34" charset="0"/>
              <a:cs typeface="Arial" panose="020B0604020202020204" pitchFamily="34" charset="0"/>
            </a:endParaRPr>
          </a:p>
          <a:p>
            <a:pPr algn="ctr"/>
            <a:endParaRPr lang="fr-FR" sz="400" dirty="0">
              <a:solidFill>
                <a:schemeClr val="bg1"/>
              </a:solidFill>
              <a:latin typeface="Arial" panose="020B0604020202020204" pitchFamily="34" charset="0"/>
              <a:cs typeface="Arial" panose="020B0604020202020204" pitchFamily="34" charset="0"/>
            </a:endParaRPr>
          </a:p>
          <a:p>
            <a:pPr algn="ctr"/>
            <a:endParaRPr lang="fr-FR" sz="400" dirty="0">
              <a:solidFill>
                <a:schemeClr val="bg1"/>
              </a:solidFill>
              <a:latin typeface="Arial" panose="020B0604020202020204" pitchFamily="34" charset="0"/>
              <a:cs typeface="Arial" panose="020B0604020202020204" pitchFamily="34" charset="0"/>
            </a:endParaRPr>
          </a:p>
          <a:p>
            <a:pPr algn="ctr"/>
            <a:endParaRPr lang="fr-FR" sz="400" dirty="0">
              <a:solidFill>
                <a:schemeClr val="bg1"/>
              </a:solidFill>
              <a:latin typeface="Arial" panose="020B0604020202020204" pitchFamily="34" charset="0"/>
              <a:cs typeface="Arial" panose="020B0604020202020204" pitchFamily="34" charset="0"/>
            </a:endParaRPr>
          </a:p>
          <a:p>
            <a:pPr algn="ctr"/>
            <a:endParaRPr lang="fr-FR" sz="400" dirty="0">
              <a:solidFill>
                <a:schemeClr val="bg1"/>
              </a:solidFill>
              <a:latin typeface="Arial" panose="020B0604020202020204" pitchFamily="34" charset="0"/>
              <a:cs typeface="Arial" panose="020B0604020202020204" pitchFamily="34" charset="0"/>
            </a:endParaRPr>
          </a:p>
          <a:p>
            <a:pPr algn="ctr"/>
            <a:endParaRPr lang="fr-FR" sz="400" dirty="0">
              <a:solidFill>
                <a:schemeClr val="bg1"/>
              </a:solidFill>
              <a:latin typeface="Arial" panose="020B0604020202020204" pitchFamily="34" charset="0"/>
              <a:cs typeface="Arial" panose="020B0604020202020204" pitchFamily="34" charset="0"/>
            </a:endParaRPr>
          </a:p>
          <a:p>
            <a:pPr algn="ctr"/>
            <a:endParaRPr lang="fr-FR" sz="1100" dirty="0">
              <a:solidFill>
                <a:schemeClr val="bg1"/>
              </a:solidFill>
              <a:latin typeface="Arial" panose="020B0604020202020204" pitchFamily="34" charset="0"/>
              <a:cs typeface="Arial" panose="020B0604020202020204" pitchFamily="34" charset="0"/>
            </a:endParaRP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p:txBody>
      </p:sp>
      <p:sp>
        <p:nvSpPr>
          <p:cNvPr id="35" name="ZoneTexte 34">
            <a:extLst>
              <a:ext uri="{FF2B5EF4-FFF2-40B4-BE49-F238E27FC236}">
                <a16:creationId xmlns:a16="http://schemas.microsoft.com/office/drawing/2014/main" xmlns="" id="{A65F0FF8-2F2E-4365-8B33-7E8D18178E7C}"/>
              </a:ext>
            </a:extLst>
          </p:cNvPr>
          <p:cNvSpPr txBox="1"/>
          <p:nvPr/>
        </p:nvSpPr>
        <p:spPr>
          <a:xfrm>
            <a:off x="3557155" y="3335655"/>
            <a:ext cx="3038668" cy="6217087"/>
          </a:xfrm>
          <a:prstGeom prst="rect">
            <a:avLst/>
          </a:prstGeom>
          <a:solidFill>
            <a:schemeClr val="accent4">
              <a:lumMod val="60000"/>
              <a:lumOff val="40000"/>
            </a:schemeClr>
          </a:solidFill>
          <a:ln w="38100">
            <a:solidFill>
              <a:srgbClr val="D9D9D9"/>
            </a:solidFill>
          </a:ln>
        </p:spPr>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 POUR L’ENTREPRISE : </a:t>
            </a:r>
          </a:p>
          <a:p>
            <a:pPr algn="ctr"/>
            <a:endParaRPr lang="fr-FR"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Une mini-bourse propre à l’entreprise</a:t>
            </a: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         Permettant des opérations de financement en fonds propres par augmentations de capital suite à cession d’actions ou création d’actions nouvelles</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  Un outil de valorisation permanente de l’entreprise</a:t>
            </a: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Une tenue du registre des actionnaires</a:t>
            </a: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Un outil d’acclimatation à l’introduction en bourse</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Un levier de notoriété pour l’entreprise et son modèle</a:t>
            </a:r>
          </a:p>
          <a:p>
            <a:pPr marL="285750" indent="-285750" algn="ctr">
              <a:buFontTx/>
              <a:buChar char="-"/>
            </a:pP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Un moyen de fidéliser son écosystème : clients, salariés, fournisseurs, partenaires…</a:t>
            </a:r>
          </a:p>
          <a:p>
            <a:pPr algn="ctr"/>
            <a:endParaRPr lang="fr-FR" sz="1400" dirty="0">
              <a:solidFill>
                <a:schemeClr val="bg1"/>
              </a:solidFill>
              <a:latin typeface="Arial" panose="020B0604020202020204" pitchFamily="34" charset="0"/>
              <a:cs typeface="Arial" panose="020B0604020202020204" pitchFamily="34" charset="0"/>
            </a:endParaRPr>
          </a:p>
          <a:p>
            <a:pPr algn="ctr"/>
            <a:endParaRPr lang="fr-FR" sz="1400" dirty="0">
              <a:solidFill>
                <a:schemeClr val="bg1"/>
              </a:solidFill>
              <a:latin typeface="Arial" panose="020B0604020202020204" pitchFamily="34" charset="0"/>
              <a:cs typeface="Arial" panose="020B0604020202020204" pitchFamily="34" charset="0"/>
            </a:endParaRPr>
          </a:p>
        </p:txBody>
      </p:sp>
      <p:pic>
        <p:nvPicPr>
          <p:cNvPr id="39" name="Image 38">
            <a:extLst>
              <a:ext uri="{FF2B5EF4-FFF2-40B4-BE49-F238E27FC236}">
                <a16:creationId xmlns:a16="http://schemas.microsoft.com/office/drawing/2014/main" xmlns="" id="{2C52138C-DB03-4C14-BD8F-123F1440B2A0}"/>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346805" y="8631999"/>
            <a:ext cx="658425" cy="597460"/>
          </a:xfrm>
          <a:prstGeom prst="rect">
            <a:avLst/>
          </a:prstGeom>
        </p:spPr>
      </p:pic>
      <p:pic>
        <p:nvPicPr>
          <p:cNvPr id="29" name="Image 28">
            <a:extLst>
              <a:ext uri="{FF2B5EF4-FFF2-40B4-BE49-F238E27FC236}">
                <a16:creationId xmlns:a16="http://schemas.microsoft.com/office/drawing/2014/main" xmlns="" id="{9B62B0E7-75FC-4957-9A77-459EC1F3BD5F}"/>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472527" y="8631999"/>
            <a:ext cx="649248" cy="597460"/>
          </a:xfrm>
          <a:prstGeom prst="rect">
            <a:avLst/>
          </a:prstGeom>
        </p:spPr>
      </p:pic>
      <p:pic>
        <p:nvPicPr>
          <p:cNvPr id="27" name="Image 26">
            <a:extLst>
              <a:ext uri="{FF2B5EF4-FFF2-40B4-BE49-F238E27FC236}">
                <a16:creationId xmlns:a16="http://schemas.microsoft.com/office/drawing/2014/main" xmlns="" id="{2FEAD529-1A93-44A6-AE57-9F19EF1C7A60}"/>
              </a:ext>
            </a:extLst>
          </p:cNvPr>
          <p:cNvPicPr>
            <a:picLocks noChangeAspect="1"/>
          </p:cNvPicPr>
          <p:nvPr/>
        </p:nvPicPr>
        <p:blipFill>
          <a:blip r:embed="rId8" cstate="print">
            <a:extLst>
              <a:ext uri="{BEBA8EAE-BF5A-486C-A8C5-ECC9F3942E4B}">
                <a14:imgProps xmlns:a14="http://schemas.microsoft.com/office/drawing/2010/main" xmlns="">
                  <a14:imgLayer r:embed="rId9">
                    <a14:imgEffect>
                      <a14:backgroundRemoval t="7000" b="92000" l="8000" r="92000">
                        <a14:foregroundMark x1="31000" y1="20500" x2="67000" y2="21500"/>
                        <a14:foregroundMark x1="19500" y1="32000" x2="23500" y2="63000"/>
                        <a14:foregroundMark x1="41000" y1="45500" x2="74500" y2="46500"/>
                        <a14:foregroundMark x1="32000" y1="38500" x2="32000" y2="38500"/>
                        <a14:foregroundMark x1="50500" y1="38500" x2="43000" y2="41500"/>
                        <a14:foregroundMark x1="46500" y1="25000" x2="70000" y2="27000"/>
                        <a14:foregroundMark x1="33000" y1="38500" x2="31000" y2="51500"/>
                        <a14:foregroundMark x1="28000" y1="21500" x2="29500" y2="27000"/>
                        <a14:foregroundMark x1="73000" y1="20000" x2="71500" y2="25000"/>
                        <a14:foregroundMark x1="54500" y1="7000" x2="50000" y2="7500"/>
                        <a14:foregroundMark x1="9000" y1="36500" x2="12500" y2="54500"/>
                        <a14:foregroundMark x1="8000" y1="45000" x2="15000" y2="70500"/>
                        <a14:foregroundMark x1="92500" y1="39000" x2="53500" y2="92000"/>
                        <a14:foregroundMark x1="53500" y1="92000" x2="38500" y2="90500"/>
                        <a14:foregroundMark x1="92000" y1="43000" x2="91500" y2="62000"/>
                        <a14:backgroundMark x1="12000" y1="8500" x2="9000" y2="11500"/>
                        <a14:backgroundMark x1="87500" y1="8500" x2="97000" y2="14500"/>
                      </a14:backgroundRemoval>
                    </a14:imgEffect>
                  </a14:imgLayer>
                </a14:imgProps>
              </a:ext>
              <a:ext uri="{28A0092B-C50C-407E-A947-70E740481C1C}">
                <a14:useLocalDpi xmlns:a14="http://schemas.microsoft.com/office/drawing/2010/main" xmlns="" val="0"/>
              </a:ext>
            </a:extLst>
          </a:blip>
          <a:stretch>
            <a:fillRect/>
          </a:stretch>
        </p:blipFill>
        <p:spPr>
          <a:xfrm>
            <a:off x="598250" y="8606105"/>
            <a:ext cx="649248" cy="649248"/>
          </a:xfrm>
          <a:prstGeom prst="rect">
            <a:avLst/>
          </a:prstGeom>
        </p:spPr>
      </p:pic>
      <p:pic>
        <p:nvPicPr>
          <p:cNvPr id="43" name="Graphique 42" descr="Coche">
            <a:extLst>
              <a:ext uri="{FF2B5EF4-FFF2-40B4-BE49-F238E27FC236}">
                <a16:creationId xmlns:a16="http://schemas.microsoft.com/office/drawing/2014/main" xmlns="" id="{B9BA6601-379D-4621-890C-B9D11720AC66}"/>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482616" y="4038208"/>
            <a:ext cx="372636" cy="372636"/>
          </a:xfrm>
          <a:prstGeom prst="rect">
            <a:avLst/>
          </a:prstGeom>
        </p:spPr>
      </p:pic>
      <p:pic>
        <p:nvPicPr>
          <p:cNvPr id="44" name="Graphique 43" descr="Coche">
            <a:extLst>
              <a:ext uri="{FF2B5EF4-FFF2-40B4-BE49-F238E27FC236}">
                <a16:creationId xmlns:a16="http://schemas.microsoft.com/office/drawing/2014/main" xmlns="" id="{78B83CC6-D4EF-4814-B386-AEC09F866CCD}"/>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458566" y="5068440"/>
            <a:ext cx="372636" cy="372636"/>
          </a:xfrm>
          <a:prstGeom prst="rect">
            <a:avLst/>
          </a:prstGeom>
        </p:spPr>
      </p:pic>
      <p:pic>
        <p:nvPicPr>
          <p:cNvPr id="45" name="Graphique 44" descr="Coche">
            <a:extLst>
              <a:ext uri="{FF2B5EF4-FFF2-40B4-BE49-F238E27FC236}">
                <a16:creationId xmlns:a16="http://schemas.microsoft.com/office/drawing/2014/main" xmlns="" id="{209E1DDC-9947-4578-8840-D0191A88C2F2}"/>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482616" y="5930745"/>
            <a:ext cx="372636" cy="372636"/>
          </a:xfrm>
          <a:prstGeom prst="rect">
            <a:avLst/>
          </a:prstGeom>
        </p:spPr>
      </p:pic>
      <p:pic>
        <p:nvPicPr>
          <p:cNvPr id="46" name="Graphique 45" descr="Coche">
            <a:extLst>
              <a:ext uri="{FF2B5EF4-FFF2-40B4-BE49-F238E27FC236}">
                <a16:creationId xmlns:a16="http://schemas.microsoft.com/office/drawing/2014/main" xmlns="" id="{4DA2E112-BF50-4431-BADB-30D856A6573E}"/>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451644" y="6788740"/>
            <a:ext cx="372636" cy="372636"/>
          </a:xfrm>
          <a:prstGeom prst="rect">
            <a:avLst/>
          </a:prstGeom>
        </p:spPr>
      </p:pic>
      <p:pic>
        <p:nvPicPr>
          <p:cNvPr id="47" name="Graphique 46" descr="Coche">
            <a:extLst>
              <a:ext uri="{FF2B5EF4-FFF2-40B4-BE49-F238E27FC236}">
                <a16:creationId xmlns:a16="http://schemas.microsoft.com/office/drawing/2014/main" xmlns="" id="{769A3011-EAFB-4C49-BD20-03C1A96A0DCB}"/>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645024" y="3826490"/>
            <a:ext cx="372636" cy="372636"/>
          </a:xfrm>
          <a:prstGeom prst="rect">
            <a:avLst/>
          </a:prstGeom>
        </p:spPr>
      </p:pic>
      <p:pic>
        <p:nvPicPr>
          <p:cNvPr id="48" name="Graphique 47" descr="Coche">
            <a:extLst>
              <a:ext uri="{FF2B5EF4-FFF2-40B4-BE49-F238E27FC236}">
                <a16:creationId xmlns:a16="http://schemas.microsoft.com/office/drawing/2014/main" xmlns="" id="{924A1F9E-B43E-409C-AD95-CF3F3F65DAE4}"/>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647704" y="4451217"/>
            <a:ext cx="372636" cy="372636"/>
          </a:xfrm>
          <a:prstGeom prst="rect">
            <a:avLst/>
          </a:prstGeom>
        </p:spPr>
      </p:pic>
      <p:pic>
        <p:nvPicPr>
          <p:cNvPr id="49" name="Graphique 48" descr="Coche">
            <a:extLst>
              <a:ext uri="{FF2B5EF4-FFF2-40B4-BE49-F238E27FC236}">
                <a16:creationId xmlns:a16="http://schemas.microsoft.com/office/drawing/2014/main" xmlns="" id="{54B6BD47-E284-4CD3-8894-4B4FCAFF9479}"/>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662184" y="5744427"/>
            <a:ext cx="372636" cy="372636"/>
          </a:xfrm>
          <a:prstGeom prst="rect">
            <a:avLst/>
          </a:prstGeom>
        </p:spPr>
      </p:pic>
      <p:pic>
        <p:nvPicPr>
          <p:cNvPr id="50" name="Graphique 49" descr="Coche">
            <a:extLst>
              <a:ext uri="{FF2B5EF4-FFF2-40B4-BE49-F238E27FC236}">
                <a16:creationId xmlns:a16="http://schemas.microsoft.com/office/drawing/2014/main" xmlns="" id="{25E46B02-BB53-4807-B590-545577CDA5AE}"/>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652785" y="6359795"/>
            <a:ext cx="372636" cy="372636"/>
          </a:xfrm>
          <a:prstGeom prst="rect">
            <a:avLst/>
          </a:prstGeom>
        </p:spPr>
      </p:pic>
      <p:pic>
        <p:nvPicPr>
          <p:cNvPr id="51" name="Graphique 50" descr="Coche">
            <a:extLst>
              <a:ext uri="{FF2B5EF4-FFF2-40B4-BE49-F238E27FC236}">
                <a16:creationId xmlns:a16="http://schemas.microsoft.com/office/drawing/2014/main" xmlns="" id="{B2E69DBB-3BAA-4D58-9203-50B8EE51E7A8}"/>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605474" y="7046308"/>
            <a:ext cx="372636" cy="372636"/>
          </a:xfrm>
          <a:prstGeom prst="rect">
            <a:avLst/>
          </a:prstGeom>
        </p:spPr>
      </p:pic>
      <p:pic>
        <p:nvPicPr>
          <p:cNvPr id="52" name="Graphique 51" descr="Coche">
            <a:extLst>
              <a:ext uri="{FF2B5EF4-FFF2-40B4-BE49-F238E27FC236}">
                <a16:creationId xmlns:a16="http://schemas.microsoft.com/office/drawing/2014/main" xmlns="" id="{0D50B7D6-CB1D-4885-AE10-1C4EE3E13734}"/>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610965" y="7684572"/>
            <a:ext cx="372636" cy="372636"/>
          </a:xfrm>
          <a:prstGeom prst="rect">
            <a:avLst/>
          </a:prstGeom>
        </p:spPr>
      </p:pic>
      <p:pic>
        <p:nvPicPr>
          <p:cNvPr id="53" name="Graphique 52" descr="Coche">
            <a:extLst>
              <a:ext uri="{FF2B5EF4-FFF2-40B4-BE49-F238E27FC236}">
                <a16:creationId xmlns:a16="http://schemas.microsoft.com/office/drawing/2014/main" xmlns="" id="{8DD09789-E49B-46DA-BD03-0DEE1B8ECB06}"/>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605474" y="8269069"/>
            <a:ext cx="372636" cy="372636"/>
          </a:xfrm>
          <a:prstGeom prst="rect">
            <a:avLst/>
          </a:prstGeom>
        </p:spPr>
      </p:pic>
      <p:sp>
        <p:nvSpPr>
          <p:cNvPr id="36" name="ZoneTexte 35">
            <a:extLst>
              <a:ext uri="{FF2B5EF4-FFF2-40B4-BE49-F238E27FC236}">
                <a16:creationId xmlns:a16="http://schemas.microsoft.com/office/drawing/2014/main" xmlns="" id="{E72CEBED-2D00-4148-8C93-B89F661F057E}"/>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5</a:t>
            </a:r>
          </a:p>
        </p:txBody>
      </p:sp>
    </p:spTree>
    <p:extLst>
      <p:ext uri="{BB962C8B-B14F-4D97-AF65-F5344CB8AC3E}">
        <p14:creationId xmlns:p14="http://schemas.microsoft.com/office/powerpoint/2010/main" xmlns="" val="2364313569"/>
      </p:ext>
    </p:extLst>
  </p:cSld>
  <p:clrMapOvr>
    <a:masterClrMapping/>
  </p:clrMapOvr>
  <p:transition spd="slow" advTm="10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B6143D5E-9260-448D-8671-223E0323550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2515" b="4954"/>
          <a:stretch/>
        </p:blipFill>
        <p:spPr>
          <a:xfrm>
            <a:off x="218124" y="5965428"/>
            <a:ext cx="3067878" cy="1435844"/>
          </a:xfrm>
          <a:prstGeom prst="rect">
            <a:avLst/>
          </a:prstGeom>
        </p:spPr>
      </p:pic>
      <p:sp>
        <p:nvSpPr>
          <p:cNvPr id="7" name="Rectangle 6">
            <a:extLst>
              <a:ext uri="{FF2B5EF4-FFF2-40B4-BE49-F238E27FC236}">
                <a16:creationId xmlns:a16="http://schemas.microsoft.com/office/drawing/2014/main" xmlns="" id="{13EE0585-0E93-46E0-93EF-3E5B4684BA17}"/>
              </a:ext>
            </a:extLst>
          </p:cNvPr>
          <p:cNvSpPr/>
          <p:nvPr/>
        </p:nvSpPr>
        <p:spPr>
          <a:xfrm>
            <a:off x="147131" y="291469"/>
            <a:ext cx="5154077" cy="523220"/>
          </a:xfrm>
          <a:prstGeom prst="rect">
            <a:avLst/>
          </a:prstGeom>
        </p:spPr>
        <p:txBody>
          <a:bodyPr wrap="square">
            <a:spAutoFit/>
          </a:bodyPr>
          <a:lstStyle/>
          <a:p>
            <a:pPr algn="just"/>
            <a:r>
              <a:rPr lang="fr-FR" sz="1400" b="1" dirty="0">
                <a:solidFill>
                  <a:srgbClr val="3D7FB4"/>
                </a:solidFill>
                <a:latin typeface="Arial" panose="020B0604020202020204" pitchFamily="34" charset="0"/>
                <a:cs typeface="Arial" panose="020B0604020202020204" pitchFamily="34" charset="0"/>
              </a:rPr>
              <a:t>3 QUESTIONS À DIDIER SALWA, DIRECTEUR GÉNÉRAL DE CIIB</a:t>
            </a:r>
          </a:p>
        </p:txBody>
      </p:sp>
      <p:pic>
        <p:nvPicPr>
          <p:cNvPr id="9" name="Image 8" descr="Une image contenant personne, homme, habits&#10;&#10;Description générée automatiquement">
            <a:extLst>
              <a:ext uri="{FF2B5EF4-FFF2-40B4-BE49-F238E27FC236}">
                <a16:creationId xmlns:a16="http://schemas.microsoft.com/office/drawing/2014/main" xmlns="" id="{CAE23F7A-FCDA-40E0-9269-A038CC5DB9B5}"/>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ackgroundRemoval t="3306" b="96694" l="3306" r="94215">
                        <a14:foregroundMark x1="17769" y1="20661" x2="19008" y2="48760"/>
                        <a14:foregroundMark x1="37403" y1="9578" x2="55372" y2="12397"/>
                        <a14:foregroundMark x1="55989" y1="8568" x2="73140" y2="19008"/>
                        <a14:foregroundMark x1="78926" y1="29339" x2="85124" y2="53719"/>
                        <a14:foregroundMark x1="84298" y1="70248" x2="39256" y2="87603"/>
                        <a14:foregroundMark x1="39256" y1="87603" x2="16116" y2="53719"/>
                        <a14:foregroundMark x1="95041" y1="37603" x2="94215" y2="52066"/>
                        <a14:foregroundMark x1="6198" y1="33471" x2="7438" y2="51653"/>
                        <a14:foregroundMark x1="33884" y1="71901" x2="39256" y2="80165"/>
                        <a14:foregroundMark x1="94215" y1="55372" x2="92975" y2="64876"/>
                        <a14:foregroundMark x1="39669" y1="5785" x2="39669" y2="5785"/>
                        <a14:foregroundMark x1="35537" y1="4959" x2="35537" y2="4959"/>
                        <a14:foregroundMark x1="47107" y1="5372" x2="47107" y2="5372"/>
                        <a14:foregroundMark x1="52479" y1="4132" x2="55785" y2="4959"/>
                        <a14:foregroundMark x1="60744" y1="3719" x2="59917" y2="3719"/>
                        <a14:foregroundMark x1="78099" y1="80992" x2="64876" y2="86777"/>
                        <a14:foregroundMark x1="62810" y1="93388" x2="49174" y2="92562"/>
                        <a14:foregroundMark x1="23554" y1="81818" x2="27273" y2="87603"/>
                        <a14:foregroundMark x1="40083" y1="94628" x2="53306" y2="95041"/>
                        <a14:foregroundMark x1="6198" y1="37190" x2="6198" y2="47934"/>
                        <a14:foregroundMark x1="5785" y1="58678" x2="5785" y2="62397"/>
                        <a14:foregroundMark x1="9091" y1="29339" x2="7025" y2="30992"/>
                        <a14:foregroundMark x1="13223" y1="24380" x2="9504" y2="69421"/>
                        <a14:foregroundMark x1="6612" y1="65289" x2="7438" y2="70661"/>
                        <a14:foregroundMark x1="4132" y1="38843" x2="3719" y2="62397"/>
                        <a14:foregroundMark x1="71901" y1="8264" x2="24793" y2="11570"/>
                        <a14:foregroundMark x1="42975" y1="4132" x2="42975" y2="4132"/>
                        <a14:foregroundMark x1="42562" y1="4959" x2="50413" y2="4959"/>
                        <a14:foregroundMark x1="31818" y1="7438" x2="36364" y2="6198"/>
                        <a14:foregroundMark x1="61983" y1="4132" x2="35124" y2="3306"/>
                        <a14:foregroundMark x1="10744" y1="25620" x2="7438" y2="31405"/>
                        <a14:foregroundMark x1="9091" y1="27686" x2="5785" y2="33058"/>
                        <a14:foregroundMark x1="62397" y1="95868" x2="57025" y2="96694"/>
                        <a14:backgroundMark x1="13636" y1="6612" x2="7025" y2="9504"/>
                        <a14:backgroundMark x1="9917" y1="89256" x2="13636" y2="93802"/>
                        <a14:backgroundMark x1="89669" y1="8264" x2="95868" y2="13223"/>
                        <a14:backgroundMark x1="60971" y1="2512" x2="61570" y2="2479"/>
                        <a14:backgroundMark x1="23554" y1="4545" x2="33693" y2="3994"/>
                      </a14:backgroundRemoval>
                    </a14:imgEffect>
                  </a14:imgLayer>
                </a14:imgProps>
              </a:ext>
              <a:ext uri="{28A0092B-C50C-407E-A947-70E740481C1C}">
                <a14:useLocalDpi xmlns:a14="http://schemas.microsoft.com/office/drawing/2010/main" xmlns="" val="0"/>
              </a:ext>
            </a:extLst>
          </a:blip>
          <a:stretch>
            <a:fillRect/>
          </a:stretch>
        </p:blipFill>
        <p:spPr>
          <a:xfrm>
            <a:off x="5459412" y="346637"/>
            <a:ext cx="936104" cy="936104"/>
          </a:xfrm>
          <a:prstGeom prst="rect">
            <a:avLst/>
          </a:prstGeom>
        </p:spPr>
      </p:pic>
      <p:sp>
        <p:nvSpPr>
          <p:cNvPr id="10" name="TextBox 21">
            <a:extLst>
              <a:ext uri="{FF2B5EF4-FFF2-40B4-BE49-F238E27FC236}">
                <a16:creationId xmlns:a16="http://schemas.microsoft.com/office/drawing/2014/main" xmlns="" id="{996EA021-8296-48EE-9AF2-8D82DFA0932F}"/>
              </a:ext>
            </a:extLst>
          </p:cNvPr>
          <p:cNvSpPr txBox="1"/>
          <p:nvPr/>
        </p:nvSpPr>
        <p:spPr>
          <a:xfrm>
            <a:off x="147132" y="1632948"/>
            <a:ext cx="3209862" cy="461665"/>
          </a:xfrm>
          <a:prstGeom prst="rect">
            <a:avLst/>
          </a:prstGeom>
          <a:noFill/>
        </p:spPr>
        <p:txBody>
          <a:bodyPr wrap="square" rtlCol="0">
            <a:spAutoFit/>
          </a:bodyPr>
          <a:lstStyle/>
          <a:p>
            <a:pPr algn="just"/>
            <a:r>
              <a:rPr lang="fr-FR" sz="1200" b="1" dirty="0">
                <a:solidFill>
                  <a:schemeClr val="bg1"/>
                </a:solidFill>
                <a:latin typeface="Arial" panose="020B0604020202020204" pitchFamily="34" charset="0"/>
                <a:cs typeface="Arial" panose="020B0604020202020204" pitchFamily="34" charset="0"/>
              </a:rPr>
              <a:t>1. Pouvez-vous nous présenter CIIB et les Carnets d’Annonces ? </a:t>
            </a:r>
          </a:p>
        </p:txBody>
      </p:sp>
      <p:sp>
        <p:nvSpPr>
          <p:cNvPr id="11" name="TextBox 23">
            <a:extLst>
              <a:ext uri="{FF2B5EF4-FFF2-40B4-BE49-F238E27FC236}">
                <a16:creationId xmlns:a16="http://schemas.microsoft.com/office/drawing/2014/main" xmlns="" id="{7B775F7F-90BE-4AB7-A734-B52508073D05}"/>
              </a:ext>
            </a:extLst>
          </p:cNvPr>
          <p:cNvSpPr txBox="1"/>
          <p:nvPr/>
        </p:nvSpPr>
        <p:spPr>
          <a:xfrm flipH="1">
            <a:off x="147131" y="1052781"/>
            <a:ext cx="5298093" cy="523220"/>
          </a:xfrm>
          <a:prstGeom prst="rect">
            <a:avLst/>
          </a:prstGeom>
          <a:noFill/>
        </p:spPr>
        <p:txBody>
          <a:bodyPr wrap="square" rtlCol="0">
            <a:spAutoFit/>
          </a:bodyPr>
          <a:lstStyle/>
          <a:p>
            <a:r>
              <a:rPr lang="fr-FR" sz="1400" b="1" i="1" dirty="0">
                <a:solidFill>
                  <a:schemeClr val="bg1"/>
                </a:solidFill>
                <a:latin typeface="Arial" panose="020B0604020202020204" pitchFamily="34" charset="0"/>
                <a:cs typeface="Arial" panose="020B0604020202020204" pitchFamily="34" charset="0"/>
              </a:rPr>
              <a:t>« La croissance associée à la pérennité de l’entreprise est le gage d’un investissement durable et responsable. »</a:t>
            </a:r>
          </a:p>
        </p:txBody>
      </p:sp>
      <p:sp>
        <p:nvSpPr>
          <p:cNvPr id="12" name="TextBox 21">
            <a:extLst>
              <a:ext uri="{FF2B5EF4-FFF2-40B4-BE49-F238E27FC236}">
                <a16:creationId xmlns:a16="http://schemas.microsoft.com/office/drawing/2014/main" xmlns="" id="{F1C627E3-C763-45C3-97E3-DA5F19602E0D}"/>
              </a:ext>
            </a:extLst>
          </p:cNvPr>
          <p:cNvSpPr txBox="1"/>
          <p:nvPr/>
        </p:nvSpPr>
        <p:spPr>
          <a:xfrm>
            <a:off x="147132" y="2043343"/>
            <a:ext cx="3209862" cy="4131900"/>
          </a:xfrm>
          <a:prstGeom prst="rect">
            <a:avLst/>
          </a:prstGeom>
          <a:noFill/>
        </p:spPr>
        <p:txBody>
          <a:bodyPr wrap="square" rtlCol="0">
            <a:spAutoFit/>
          </a:bodyPr>
          <a:lstStyle/>
          <a:p>
            <a:pPr algn="just"/>
            <a:r>
              <a:rPr lang="fr-FR" sz="1050" b="1" dirty="0">
                <a:solidFill>
                  <a:schemeClr val="bg1"/>
                </a:solidFill>
                <a:latin typeface="Arial" panose="020B0604020202020204" pitchFamily="34" charset="0"/>
                <a:cs typeface="Arial" panose="020B0604020202020204" pitchFamily="34" charset="0"/>
              </a:rPr>
              <a:t>DS : </a:t>
            </a:r>
            <a:r>
              <a:rPr lang="fr-FR" sz="1050" dirty="0">
                <a:solidFill>
                  <a:schemeClr val="bg1"/>
                </a:solidFill>
                <a:latin typeface="Arial" panose="020B0604020202020204" pitchFamily="34" charset="0"/>
                <a:cs typeface="Arial" panose="020B0604020202020204" pitchFamily="34" charset="0"/>
              </a:rPr>
              <a:t>Fondé en 1980 par Jean SALWA, le cabinet s’est rapidement développé à la faveur de l’arrivée des actionnaires individuels sur les marchés financiers et du développement des bourses régionales, qui ont permis à des centaines de PME et de PMI de financer leurs investissements et de préparer leur croissance en recourant au marché. La fermeture de ces bourses régionales et le mouvement de « bancarisation » de la bourse qui s’en est suivi a provoqué l’asséchement d’une source de financement importante pour de nombreuses entreprises, et nous poussé à développer une solution adaptée pour des entreprises de croissance non cotées en bourse, leur permettant de trouver des investisseurs en ouvrant leur capital, et de s’acclimater à la cotation en bourse en respectant des obligations d’information et de communication financière minimales, en nous confiant la tenue et le back-office de leur registre d’actionnaires, en assurant un début de liquidité sur leurs titres, et en acceptant la valorisation faite par le marché. C’est ainsi qu’ont été mis en place les premiers Carnets d’Annonces.</a:t>
            </a:r>
          </a:p>
          <a:p>
            <a:pPr algn="just"/>
            <a:endParaRPr lang="fr-FR" sz="1050" dirty="0">
              <a:solidFill>
                <a:schemeClr val="bg1"/>
              </a:solidFill>
              <a:latin typeface="Arial" panose="020B0604020202020204" pitchFamily="34" charset="0"/>
              <a:cs typeface="Arial" panose="020B0604020202020204" pitchFamily="34" charset="0"/>
            </a:endParaRPr>
          </a:p>
        </p:txBody>
      </p:sp>
      <p:sp>
        <p:nvSpPr>
          <p:cNvPr id="13" name="TextBox 21">
            <a:extLst>
              <a:ext uri="{FF2B5EF4-FFF2-40B4-BE49-F238E27FC236}">
                <a16:creationId xmlns:a16="http://schemas.microsoft.com/office/drawing/2014/main" xmlns="" id="{BB9C5E09-97FD-4CDA-B896-CC5C5CDE9BD5}"/>
              </a:ext>
            </a:extLst>
          </p:cNvPr>
          <p:cNvSpPr txBox="1"/>
          <p:nvPr/>
        </p:nvSpPr>
        <p:spPr>
          <a:xfrm>
            <a:off x="218124" y="7488363"/>
            <a:ext cx="3114394" cy="2169825"/>
          </a:xfrm>
          <a:prstGeom prst="rect">
            <a:avLst/>
          </a:prstGeom>
          <a:noFill/>
        </p:spPr>
        <p:txBody>
          <a:bodyPr wrap="square" rtlCol="0">
            <a:spAutoFit/>
          </a:bodyPr>
          <a:lstStyle/>
          <a:p>
            <a:pPr algn="just"/>
            <a:r>
              <a:rPr lang="fr-FR" sz="1200" b="1" dirty="0">
                <a:solidFill>
                  <a:schemeClr val="bg1"/>
                </a:solidFill>
                <a:latin typeface="Arial" panose="020B0604020202020204" pitchFamily="34" charset="0"/>
                <a:cs typeface="Arial" panose="020B0604020202020204" pitchFamily="34" charset="0"/>
              </a:rPr>
              <a:t>2. Quelles sont, pour l’entreprise, les conditions à remplir pour avoir son Carnet d’Annonces ? Comment fonctionnent concrètement un Carnet d’Annonces pour l’entreprise qui choisit la solution ?</a:t>
            </a:r>
          </a:p>
          <a:p>
            <a:pPr algn="just"/>
            <a:r>
              <a:rPr lang="fr-FR" sz="1050" b="1" dirty="0">
                <a:solidFill>
                  <a:schemeClr val="bg1"/>
                </a:solidFill>
                <a:latin typeface="Arial" panose="020B0604020202020204" pitchFamily="34" charset="0"/>
                <a:cs typeface="Arial" panose="020B0604020202020204" pitchFamily="34" charset="0"/>
              </a:rPr>
              <a:t>DS : </a:t>
            </a:r>
            <a:r>
              <a:rPr lang="fr-FR" sz="1050" dirty="0">
                <a:solidFill>
                  <a:schemeClr val="bg1"/>
                </a:solidFill>
                <a:latin typeface="Arial" panose="020B0604020202020204" pitchFamily="34" charset="0"/>
                <a:cs typeface="Arial" panose="020B0604020202020204" pitchFamily="34" charset="0"/>
              </a:rPr>
              <a:t>La mise en place d’un Carnet d’Annonces nécessite l’accomplissement d’un certain nombre de diligences pour s’assurer que le capital de l’entreprise se prête bien à la solution : libre négociabilité, forme juridique, mise en conformité des statuts, établissement de la documentation,</a:t>
            </a:r>
            <a:endParaRPr lang="fr-FR" sz="1050" b="1" dirty="0">
              <a:solidFill>
                <a:schemeClr val="bg1"/>
              </a:solidFill>
              <a:latin typeface="Arial" panose="020B0604020202020204" pitchFamily="34" charset="0"/>
              <a:cs typeface="Arial" panose="020B0604020202020204" pitchFamily="34" charset="0"/>
            </a:endParaRPr>
          </a:p>
        </p:txBody>
      </p:sp>
      <p:sp>
        <p:nvSpPr>
          <p:cNvPr id="14" name="TextBox 21">
            <a:extLst>
              <a:ext uri="{FF2B5EF4-FFF2-40B4-BE49-F238E27FC236}">
                <a16:creationId xmlns:a16="http://schemas.microsoft.com/office/drawing/2014/main" xmlns="" id="{CAC0714C-2349-405B-BF16-D46A326F3697}"/>
              </a:ext>
            </a:extLst>
          </p:cNvPr>
          <p:cNvSpPr txBox="1"/>
          <p:nvPr/>
        </p:nvSpPr>
        <p:spPr>
          <a:xfrm>
            <a:off x="3429000" y="1632947"/>
            <a:ext cx="3198844" cy="2970044"/>
          </a:xfrm>
          <a:prstGeom prst="rect">
            <a:avLst/>
          </a:prstGeom>
          <a:noFill/>
        </p:spPr>
        <p:txBody>
          <a:bodyPr wrap="square" rtlCol="0">
            <a:spAutoFit/>
          </a:bodyPr>
          <a:lstStyle/>
          <a:p>
            <a:pPr algn="just"/>
            <a:r>
              <a:rPr lang="fr-FR" sz="1100" dirty="0">
                <a:solidFill>
                  <a:schemeClr val="bg1"/>
                </a:solidFill>
                <a:latin typeface="Arial" panose="020B0604020202020204" pitchFamily="34" charset="0"/>
                <a:cs typeface="Arial" panose="020B0604020202020204" pitchFamily="34" charset="0"/>
              </a:rPr>
              <a:t>intégration du registre des actionnaires. Le profil doit être celui d’une entreprise ayant un potentiel de croissance de son activité et de ses résultats. Cette croissance doit être associée à la pérennité, qui est le gage pour l’actionnaire d’un investissement durable et responsable. Une fois ces diligences accomplies, l’entreprise met ainsi à la disposition des actionnaires et investisseurs, existants et potentiels, une mini-bourse en ligne accessible depuis son site internet comprenant une banque d’informations financières complète, un formulaire de passage d’annonces dont le fonctionnement est calqué sur celui du carnet d’ordres des actions cotées sur un marché réglementé ou organisé par Euronext, et d’un historique des échanges et donc de la valorisation de l’entreprise.</a:t>
            </a:r>
          </a:p>
        </p:txBody>
      </p:sp>
      <p:pic>
        <p:nvPicPr>
          <p:cNvPr id="16" name="Image 15">
            <a:extLst>
              <a:ext uri="{FF2B5EF4-FFF2-40B4-BE49-F238E27FC236}">
                <a16:creationId xmlns:a16="http://schemas.microsoft.com/office/drawing/2014/main" xmlns="" id="{6E019BF7-34AD-494D-9EDB-CC6375963CBA}"/>
              </a:ext>
            </a:extLst>
          </p:cNvPr>
          <p:cNvPicPr>
            <a:picLocks noChangeAspect="1"/>
          </p:cNvPicPr>
          <p:nvPr/>
        </p:nvPicPr>
        <p:blipFill rotWithShape="1">
          <a:blip r:embed="rId5" cstate="print"/>
          <a:srcRect b="10918"/>
          <a:stretch/>
        </p:blipFill>
        <p:spPr>
          <a:xfrm>
            <a:off x="3516254" y="4602992"/>
            <a:ext cx="3024336" cy="1862176"/>
          </a:xfrm>
          <a:prstGeom prst="rect">
            <a:avLst/>
          </a:prstGeom>
        </p:spPr>
      </p:pic>
      <p:sp>
        <p:nvSpPr>
          <p:cNvPr id="17" name="TextBox 21">
            <a:extLst>
              <a:ext uri="{FF2B5EF4-FFF2-40B4-BE49-F238E27FC236}">
                <a16:creationId xmlns:a16="http://schemas.microsoft.com/office/drawing/2014/main" xmlns="" id="{3119E851-D7B5-4B0E-98CD-B0FB0732C129}"/>
              </a:ext>
            </a:extLst>
          </p:cNvPr>
          <p:cNvSpPr txBox="1"/>
          <p:nvPr/>
        </p:nvSpPr>
        <p:spPr>
          <a:xfrm>
            <a:off x="3441032" y="6593508"/>
            <a:ext cx="3198844" cy="3046988"/>
          </a:xfrm>
          <a:prstGeom prst="rect">
            <a:avLst/>
          </a:prstGeom>
          <a:noFill/>
        </p:spPr>
        <p:txBody>
          <a:bodyPr wrap="square" rtlCol="0">
            <a:spAutoFit/>
          </a:bodyPr>
          <a:lstStyle/>
          <a:p>
            <a:pPr algn="just"/>
            <a:r>
              <a:rPr lang="fr-FR" sz="1200" b="1" dirty="0">
                <a:solidFill>
                  <a:schemeClr val="bg1"/>
                </a:solidFill>
                <a:latin typeface="Arial" panose="020B0604020202020204" pitchFamily="34" charset="0"/>
                <a:cs typeface="Arial" panose="020B0604020202020204" pitchFamily="34" charset="0"/>
              </a:rPr>
              <a:t>3. Et pour l’actionnaire et l’investisseur, quels sont les avantages ?</a:t>
            </a:r>
          </a:p>
          <a:p>
            <a:pPr algn="just"/>
            <a:r>
              <a:rPr lang="fr-FR" sz="1050" b="1" dirty="0">
                <a:solidFill>
                  <a:schemeClr val="bg1"/>
                </a:solidFill>
                <a:latin typeface="Arial" panose="020B0604020202020204" pitchFamily="34" charset="0"/>
                <a:cs typeface="Arial" panose="020B0604020202020204" pitchFamily="34" charset="0"/>
              </a:rPr>
              <a:t>DS : </a:t>
            </a:r>
            <a:r>
              <a:rPr lang="fr-FR" sz="1050" dirty="0">
                <a:solidFill>
                  <a:schemeClr val="bg1"/>
                </a:solidFill>
                <a:latin typeface="Arial" panose="020B0604020202020204" pitchFamily="34" charset="0"/>
                <a:cs typeface="Arial" panose="020B0604020202020204" pitchFamily="34" charset="0"/>
              </a:rPr>
              <a:t>Le « </a:t>
            </a:r>
            <a:r>
              <a:rPr lang="fr-FR" sz="1050" dirty="0" err="1">
                <a:solidFill>
                  <a:schemeClr val="bg1"/>
                </a:solidFill>
                <a:latin typeface="Arial" panose="020B0604020202020204" pitchFamily="34" charset="0"/>
                <a:cs typeface="Arial" panose="020B0604020202020204" pitchFamily="34" charset="0"/>
              </a:rPr>
              <a:t>Private</a:t>
            </a:r>
            <a:r>
              <a:rPr lang="fr-FR" sz="1050" dirty="0">
                <a:solidFill>
                  <a:schemeClr val="bg1"/>
                </a:solidFill>
                <a:latin typeface="Arial" panose="020B0604020202020204" pitchFamily="34" charset="0"/>
                <a:cs typeface="Arial" panose="020B0604020202020204" pitchFamily="34" charset="0"/>
              </a:rPr>
              <a:t> </a:t>
            </a:r>
            <a:r>
              <a:rPr lang="fr-FR" sz="1050" dirty="0" err="1">
                <a:solidFill>
                  <a:schemeClr val="bg1"/>
                </a:solidFill>
                <a:latin typeface="Arial" panose="020B0604020202020204" pitchFamily="34" charset="0"/>
                <a:cs typeface="Arial" panose="020B0604020202020204" pitchFamily="34" charset="0"/>
              </a:rPr>
              <a:t>Equity</a:t>
            </a:r>
            <a:r>
              <a:rPr lang="fr-FR" sz="1050" dirty="0">
                <a:solidFill>
                  <a:schemeClr val="bg1"/>
                </a:solidFill>
                <a:latin typeface="Arial" panose="020B0604020202020204" pitchFamily="34" charset="0"/>
                <a:cs typeface="Arial" panose="020B0604020202020204" pitchFamily="34" charset="0"/>
              </a:rPr>
              <a:t> », c’est-à-dire l’investissement dans des entreprises non cotées est aujourd’hui un monde réservé aux sociétés de gestion de portefeuille, aux établissements bancaires et financiers et aux asset managers. Alors que la situation actuelle d’endettement massif des entreprises invite à mettre l’accent sur le renforcement de leurs fonds propres, en drainant notamment une partie de l’épargne vers le financement des investissements, les Carnets d’Annonces permettent aux particuliers, lorsqu’ils deviennent actionnaires en direct au capital d’une entreprise ayant un Carnet d’Annonces, de bénéficier d’un outil de liquidité unique et d’un écosystème de confiance proche de celui de la bourse, tout en finançant l’économie réelle.</a:t>
            </a:r>
            <a:endParaRPr lang="fr-FR" sz="1050" b="1" dirty="0">
              <a:solidFill>
                <a:schemeClr val="bg1"/>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xmlns="" id="{11945F65-C508-4A2F-A877-385FB08CBA64}"/>
              </a:ext>
            </a:extLst>
          </p:cNvPr>
          <p:cNvSpPr txBox="1"/>
          <p:nvPr/>
        </p:nvSpPr>
        <p:spPr>
          <a:xfrm>
            <a:off x="6249400" y="9693325"/>
            <a:ext cx="548680" cy="276999"/>
          </a:xfrm>
          <a:prstGeom prst="rect">
            <a:avLst/>
          </a:prstGeom>
          <a:noFill/>
        </p:spPr>
        <p:txBody>
          <a:bodyPr wrap="square" rtlCol="0">
            <a:spAutoFit/>
          </a:bodyPr>
          <a:lstStyle/>
          <a:p>
            <a:pPr algn="ctr"/>
            <a:r>
              <a:rPr lang="fr-FR" sz="1200" dirty="0">
                <a:solidFill>
                  <a:srgbClr val="3D7FB4"/>
                </a:solidFill>
                <a:latin typeface="Britannic Bold" panose="020B0903060703020204" pitchFamily="34" charset="0"/>
              </a:rPr>
              <a:t>6</a:t>
            </a:r>
          </a:p>
        </p:txBody>
      </p:sp>
    </p:spTree>
    <p:extLst>
      <p:ext uri="{BB962C8B-B14F-4D97-AF65-F5344CB8AC3E}">
        <p14:creationId xmlns:p14="http://schemas.microsoft.com/office/powerpoint/2010/main" xmlns="" val="4203252741"/>
      </p:ext>
    </p:extLst>
  </p:cSld>
  <p:clrMapOvr>
    <a:masterClrMapping/>
  </p:clrMapOvr>
  <p:transition spd="slow"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iib.online/wp-content/uploads/Formations/financer-le-developpement-de-votre-entreprise-grace-aux-carnets-d-annonces.png">
            <a:hlinkClick r:id="rId2"/>
          </p:cNvPr>
          <p:cNvPicPr>
            <a:picLocks noChangeAspect="1" noChangeArrowheads="1"/>
          </p:cNvPicPr>
          <p:nvPr/>
        </p:nvPicPr>
        <p:blipFill>
          <a:blip r:embed="rId3"/>
          <a:srcRect/>
          <a:stretch>
            <a:fillRect/>
          </a:stretch>
        </p:blipFill>
        <p:spPr bwMode="auto">
          <a:xfrm>
            <a:off x="214290" y="523844"/>
            <a:ext cx="6369714" cy="9009055"/>
          </a:xfrm>
          <a:prstGeom prst="rect">
            <a:avLst/>
          </a:prstGeom>
          <a:noFill/>
        </p:spPr>
      </p:pic>
    </p:spTree>
  </p:cSld>
  <p:clrMapOvr>
    <a:masterClrMapping/>
  </p:clrMapOvr>
  <p:transition spd="slow" advTm="1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ciib.online/wp-content/uploads/Formations/Investir-dans-les-entreprises-francaises-grace-aux-carnet-d-annonces.png">
            <a:hlinkClick r:id="rId2"/>
          </p:cNvPr>
          <p:cNvPicPr>
            <a:picLocks noChangeAspect="1" noChangeArrowheads="1"/>
          </p:cNvPicPr>
          <p:nvPr/>
        </p:nvPicPr>
        <p:blipFill>
          <a:blip r:embed="rId3"/>
          <a:srcRect/>
          <a:stretch>
            <a:fillRect/>
          </a:stretch>
        </p:blipFill>
        <p:spPr bwMode="auto">
          <a:xfrm>
            <a:off x="285728" y="666720"/>
            <a:ext cx="6268696" cy="8866179"/>
          </a:xfrm>
          <a:prstGeom prst="rect">
            <a:avLst/>
          </a:prstGeom>
          <a:noFill/>
        </p:spPr>
      </p:pic>
    </p:spTree>
  </p:cSld>
  <p:clrMapOvr>
    <a:masterClrMapping/>
  </p:clrMapOvr>
  <p:transition spd="slow" advTm="10000">
    <p:push dir="u"/>
  </p:transition>
</p:sld>
</file>

<file path=ppt/theme/theme1.xml><?xml version="1.0" encoding="utf-8"?>
<a:theme xmlns:a="http://schemas.openxmlformats.org/drawingml/2006/main" name="Terberg_MountainGrowsShrinks_TP101881393">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FD3C4F-17A6-43DA-AF65-8D9F3BAFA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Image de montagne animée qui s’agrandit de manière à occuper la totalité de la diapositive et qui se réduit</Template>
  <TotalTime>125127</TotalTime>
  <Words>2032</Words>
  <Application>Microsoft Office PowerPoint</Application>
  <PresentationFormat>Format A4 (210 x 297 mm)</PresentationFormat>
  <Paragraphs>154</Paragraphs>
  <Slides>11</Slides>
  <Notes>4</Notes>
  <HiddenSlides>0</HiddenSlides>
  <MMClips>0</MMClips>
  <ScaleCrop>false</ScaleCrop>
  <HeadingPairs>
    <vt:vector size="4" baseType="variant">
      <vt:variant>
        <vt:lpstr>Thème</vt:lpstr>
      </vt:variant>
      <vt:variant>
        <vt:i4>3</vt:i4>
      </vt:variant>
      <vt:variant>
        <vt:lpstr>Titres des diapositives</vt:lpstr>
      </vt:variant>
      <vt:variant>
        <vt:i4>11</vt:i4>
      </vt:variant>
    </vt:vector>
  </HeadingPairs>
  <TitlesOfParts>
    <vt:vector size="14" baseType="lpstr">
      <vt:lpstr>Terberg_MountainGrowsShrinks_TP101881393</vt:lpstr>
      <vt:lpstr>Conception personnalisée</vt:lpstr>
      <vt:lpstr>1_Conception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Pascal-Olivier Voisin</dc:creator>
  <cp:lastModifiedBy>ciib</cp:lastModifiedBy>
  <cp:revision>2952</cp:revision>
  <cp:lastPrinted>2021-02-19T11:18:58Z</cp:lastPrinted>
  <dcterms:created xsi:type="dcterms:W3CDTF">2015-10-27T10:13:46Z</dcterms:created>
  <dcterms:modified xsi:type="dcterms:W3CDTF">2021-02-22T12:03:35Z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TC018814319991</vt:lpwstr>
  </property>
</Properties>
</file>