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363" r:id="rId2"/>
    <p:sldId id="404" r:id="rId3"/>
    <p:sldId id="405" r:id="rId4"/>
    <p:sldId id="365" r:id="rId5"/>
  </p:sldIdLst>
  <p:sldSz cx="9144000" cy="6858000" type="screen4x3"/>
  <p:notesSz cx="6797675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  <a:srgbClr val="5F5F5F"/>
    <a:srgbClr val="336699"/>
    <a:srgbClr val="3C78B4"/>
    <a:srgbClr val="93DBFF"/>
    <a:srgbClr val="FF0000"/>
    <a:srgbClr val="FFFF00"/>
    <a:srgbClr val="C3E1FF"/>
    <a:srgbClr val="00003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9332" autoAdjust="0"/>
    <p:restoredTop sz="82898" autoAdjust="0"/>
  </p:normalViewPr>
  <p:slideViewPr>
    <p:cSldViewPr>
      <p:cViewPr>
        <p:scale>
          <a:sx n="100" d="100"/>
          <a:sy n="100" d="100"/>
        </p:scale>
        <p:origin x="-64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26" y="170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46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defTabSz="92881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29" y="0"/>
            <a:ext cx="2946346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algn="r" defTabSz="92881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3"/>
            <a:ext cx="2946346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defTabSz="92881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29" y="9431973"/>
            <a:ext cx="2946346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algn="r" defTabSz="92881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E61957B-02F6-498D-99FF-21F6A79F50C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46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defTabSz="92881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29" y="0"/>
            <a:ext cx="2946346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algn="r" defTabSz="92881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9" y="4715194"/>
            <a:ext cx="4984539" cy="446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3"/>
            <a:ext cx="2946346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defTabSz="92881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29" y="9431973"/>
            <a:ext cx="2946346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algn="r" defTabSz="92881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E0DFDDF-3E03-4102-A45C-41062EA7FCD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AAB53B-0AF9-45E5-90AF-C2807800730B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1306E-8154-43F8-ADD4-D3C119E479FC}" type="slidenum">
              <a:rPr lang="fr-FR" altLang="fr-FR" smtClean="0"/>
              <a:pPr/>
              <a:t>4</a:t>
            </a:fld>
            <a:endParaRPr lang="fr-FR" altLang="fr-F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fr-FR" smtClean="0"/>
          </a:p>
        </p:txBody>
      </p:sp>
      <p:pic>
        <p:nvPicPr>
          <p:cNvPr id="5" name="Picture 72" descr="FINNOV-LOGOdef-Q vHC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99238" y="138113"/>
            <a:ext cx="23653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23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447800"/>
            <a:ext cx="7678737" cy="108108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23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2849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E8600-8A82-4699-84E3-F6BBE5A1E030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87AC3-4DDE-41B4-B254-76FBDBC9F23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94525" y="533400"/>
            <a:ext cx="2039938" cy="5562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71538" y="533400"/>
            <a:ext cx="5970587" cy="5562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A2081-7DE8-49BC-916E-A547F3323FB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1538" y="533400"/>
            <a:ext cx="8162925" cy="1090613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D2A59-67FB-40D1-903E-58F41CC5E39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E1F22-354F-4835-A3FE-96FCFA89EA8A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48405-75D0-490D-AF6B-97332067ACFA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927D8-A5EA-49C6-B5B9-798CE145DB9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92C5B-3500-49A0-B8D2-E23DB73D4DD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6DC6D-27FE-44AE-B527-D7EDC724D8D6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C0FF0-C456-46A8-A1A0-B3F982EF8D8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53A54-1620-41CC-8220-7061D4621D9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F6451-6105-4AB1-8C0B-C562201625F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533400"/>
            <a:ext cx="81629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1027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134211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34212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fr-FR" altLang="fr-FR" smtClean="0"/>
              <a:t>Spécialiste en financement alternatif des TPE &amp; PME de croissance</a:t>
            </a:r>
            <a:endParaRPr lang="en-US" altLang="fr-FR"/>
          </a:p>
        </p:txBody>
      </p:sp>
      <p:sp>
        <p:nvSpPr>
          <p:cNvPr id="134213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1BF51BD-2822-442F-AEF8-F711CCC0846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  <p:sp>
        <p:nvSpPr>
          <p:cNvPr id="1031" name="Rectangle 72"/>
          <p:cNvSpPr>
            <a:spLocks noChangeArrowheads="1"/>
          </p:cNvSpPr>
          <p:nvPr userDrawn="1"/>
        </p:nvSpPr>
        <p:spPr bwMode="auto">
          <a:xfrm>
            <a:off x="0" y="16002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fr-FR" smtClean="0"/>
          </a:p>
        </p:txBody>
      </p:sp>
      <p:pic>
        <p:nvPicPr>
          <p:cNvPr id="1032" name="Picture 74" descr="FINNOV-LOGOdef-Q vHC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599238" y="138113"/>
            <a:ext cx="23653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s://www.youtube.com/watch?v=7jjC0XxY4X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cellconstraintcancer.com/pour-devenir-actionnaire/index.html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hyperlink" Target="http://www.cellconstraintcancer.com/pour-devenir-actionnaire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6" descr="06.jpg"/>
          <p:cNvPicPr>
            <a:picLocks noChangeAspect="1"/>
          </p:cNvPicPr>
          <p:nvPr/>
        </p:nvPicPr>
        <p:blipFill>
          <a:blip r:embed="rId3"/>
          <a:srcRect l="15407"/>
          <a:stretch>
            <a:fillRect/>
          </a:stretch>
        </p:blipFill>
        <p:spPr bwMode="auto">
          <a:xfrm>
            <a:off x="500034" y="428604"/>
            <a:ext cx="3565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42910" y="3143248"/>
            <a:ext cx="8247062" cy="1571625"/>
          </a:xfrm>
        </p:spPr>
        <p:txBody>
          <a:bodyPr/>
          <a:lstStyle/>
          <a:p>
            <a:pPr algn="ctr" eaLnBrk="1" hangingPunct="1"/>
            <a:r>
              <a:rPr lang="fr-FR" altLang="fr-FR" sz="2400" i="1" dirty="0" smtClean="0"/>
              <a:t>Mode d’emploi, simple : comment vous pouvez acheter, vendre, souscrire des actions d’une entreprise locale sur le</a:t>
            </a:r>
            <a:r>
              <a:rPr lang="fr-FR" altLang="fr-FR" sz="2800" b="1" dirty="0" smtClean="0"/>
              <a:t/>
            </a:r>
            <a:br>
              <a:rPr lang="fr-FR" altLang="fr-FR" sz="2800" b="1" dirty="0" smtClean="0"/>
            </a:br>
            <a:r>
              <a:rPr lang="fr-FR" altLang="fr-FR" sz="5200" dirty="0" smtClean="0"/>
              <a:t> </a:t>
            </a:r>
            <a:r>
              <a:rPr lang="fr-FR" altLang="fr-FR" sz="2400" b="1" dirty="0" smtClean="0"/>
              <a:t>Carnet d’annonces de l’entreprise</a:t>
            </a:r>
            <a:r>
              <a:rPr lang="fr-FR" altLang="fr-FR" sz="5200" b="1" dirty="0" smtClean="0"/>
              <a:t/>
            </a:r>
            <a:br>
              <a:rPr lang="fr-FR" altLang="fr-FR" sz="5200" b="1" dirty="0" smtClean="0"/>
            </a:br>
            <a:r>
              <a:rPr lang="fr-FR" altLang="fr-FR" sz="2400" b="1" dirty="0" smtClean="0"/>
              <a:t>et les mettre, ou non, dans un PEA PME</a:t>
            </a:r>
            <a:endParaRPr lang="fr-FR" altLang="fr-FR" sz="2400" b="1" i="1" dirty="0" smtClean="0"/>
          </a:p>
        </p:txBody>
      </p:sp>
      <p:sp>
        <p:nvSpPr>
          <p:cNvPr id="307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429256" y="4786333"/>
            <a:ext cx="2714644" cy="1571625"/>
          </a:xfrm>
        </p:spPr>
        <p:txBody>
          <a:bodyPr/>
          <a:lstStyle/>
          <a:p>
            <a:pPr algn="ctr" eaLnBrk="1" hangingPunct="1"/>
            <a:r>
              <a:rPr lang="fr-FR" altLang="fr-FR" sz="1000" b="1" i="1" dirty="0" smtClean="0">
                <a:solidFill>
                  <a:srgbClr val="000066"/>
                </a:solidFill>
              </a:rPr>
              <a:t>labellisé </a:t>
            </a:r>
            <a:r>
              <a:rPr lang="fr-FR" altLang="fr-FR" sz="1000" b="1" i="1" dirty="0" err="1" smtClean="0">
                <a:solidFill>
                  <a:srgbClr val="000066"/>
                </a:solidFill>
              </a:rPr>
              <a:t>Fintech</a:t>
            </a:r>
            <a:r>
              <a:rPr lang="fr-FR" altLang="fr-FR" sz="1000" b="1" i="1" dirty="0" smtClean="0">
                <a:solidFill>
                  <a:srgbClr val="000066"/>
                </a:solidFill>
              </a:rPr>
              <a:t> par Finance Innovation</a:t>
            </a:r>
            <a:br>
              <a:rPr lang="fr-FR" altLang="fr-FR" sz="1000" b="1" i="1" dirty="0" smtClean="0">
                <a:solidFill>
                  <a:srgbClr val="000066"/>
                </a:solidFill>
              </a:rPr>
            </a:br>
            <a:endParaRPr lang="fr-FR" altLang="fr-FR" sz="1000" b="1" i="1" dirty="0" smtClean="0">
              <a:solidFill>
                <a:srgbClr val="000066"/>
              </a:solidFill>
            </a:endParaRPr>
          </a:p>
          <a:p>
            <a:pPr algn="ctr" eaLnBrk="1" hangingPunct="1"/>
            <a:endParaRPr lang="fr-FR" altLang="fr-FR" sz="1200" dirty="0" smtClean="0">
              <a:solidFill>
                <a:srgbClr val="000066"/>
              </a:solidFill>
            </a:endParaRPr>
          </a:p>
          <a:p>
            <a:pPr algn="ctr" eaLnBrk="1" hangingPunct="1"/>
            <a:endParaRPr lang="fr-FR" altLang="fr-FR" sz="1200" dirty="0" smtClean="0">
              <a:solidFill>
                <a:srgbClr val="000066"/>
              </a:solidFill>
            </a:endParaRPr>
          </a:p>
          <a:p>
            <a:pPr algn="ctr" eaLnBrk="1" hangingPunct="1"/>
            <a:endParaRPr lang="fr-FR" altLang="fr-FR" sz="1200" dirty="0" smtClean="0">
              <a:solidFill>
                <a:srgbClr val="000066"/>
              </a:solidFill>
            </a:endParaRPr>
          </a:p>
          <a:p>
            <a:pPr algn="ctr" eaLnBrk="1" hangingPunct="1"/>
            <a:endParaRPr lang="fr-FR" altLang="fr-FR" sz="1200" dirty="0" smtClean="0">
              <a:solidFill>
                <a:srgbClr val="000066"/>
              </a:solidFill>
            </a:endParaRPr>
          </a:p>
          <a:p>
            <a:pPr algn="ctr" eaLnBrk="1" hangingPunct="1"/>
            <a:endParaRPr lang="fr-FR" altLang="fr-FR" sz="1000" b="1" i="1" dirty="0" smtClean="0">
              <a:solidFill>
                <a:srgbClr val="000066"/>
              </a:solidFill>
            </a:endParaRPr>
          </a:p>
          <a:p>
            <a:pPr algn="ctr" eaLnBrk="1" hangingPunct="1"/>
            <a:r>
              <a:rPr lang="fr-FR" altLang="fr-FR" sz="1000" b="1" i="1" dirty="0" smtClean="0">
                <a:solidFill>
                  <a:srgbClr val="000066"/>
                </a:solidFill>
              </a:rPr>
              <a:t>Bercy, novembre 2015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8429652" y="6286520"/>
            <a:ext cx="495273" cy="457200"/>
          </a:xfrm>
        </p:spPr>
        <p:txBody>
          <a:bodyPr/>
          <a:lstStyle/>
          <a:p>
            <a:pPr>
              <a:defRPr/>
            </a:pPr>
            <a:fld id="{950E8600-8A82-4699-84E3-F6BBE5A1E030}" type="slidenum">
              <a:rPr lang="en-US" altLang="fr-FR" sz="1100" b="1" smtClean="0">
                <a:solidFill>
                  <a:schemeClr val="bg1">
                    <a:lumMod val="75000"/>
                  </a:schemeClr>
                </a:solidFill>
              </a:rPr>
              <a:pPr>
                <a:defRPr/>
              </a:pPr>
              <a:t>1</a:t>
            </a:fld>
            <a:endParaRPr lang="en-US" altLang="fr-FR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080" name="Picture 1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4018" t="49638" r="57231" b="15044"/>
          <a:stretch>
            <a:fillRect/>
          </a:stretch>
        </p:blipFill>
        <p:spPr bwMode="auto">
          <a:xfrm>
            <a:off x="5786446" y="5040000"/>
            <a:ext cx="2000264" cy="11405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81" name="Image 9" descr="logo-CiiB-2017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57276" y="500042"/>
            <a:ext cx="1357336" cy="1221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4018" t="49638" r="57231" b="15044"/>
          <a:stretch>
            <a:fillRect/>
          </a:stretch>
        </p:blipFill>
        <p:spPr bwMode="auto">
          <a:xfrm>
            <a:off x="5786446" y="5000636"/>
            <a:ext cx="2000264" cy="11405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000364" y="357166"/>
            <a:ext cx="5572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Vous devenez actionnaire participatif  en achetant des parts (actions) d’une entreprise </a:t>
            </a:r>
            <a:r>
              <a:rPr lang="fr-FR" sz="1200" u="sng" dirty="0" smtClean="0"/>
              <a:t>Trouvez celle qui qui va grandir accroitre son chiffre d’affaires </a:t>
            </a:r>
            <a:r>
              <a:rPr lang="fr-FR" sz="1200" dirty="0" smtClean="0"/>
              <a:t>et alors prendre de la valeur. Votre part en actions que </a:t>
            </a:r>
            <a:r>
              <a:rPr lang="fr-FR" sz="1200" u="sng" dirty="0" smtClean="0"/>
              <a:t>vous pourrez revendre sur le Carnet d’annonces  ou en bourse </a:t>
            </a:r>
            <a:r>
              <a:rPr lang="fr-FR" sz="1200" dirty="0" smtClean="0"/>
              <a:t>(1) prendra elle aussi de la valeur et en tirer un bénéfice.</a:t>
            </a:r>
          </a:p>
          <a:p>
            <a:pPr algn="ctr"/>
            <a:r>
              <a:rPr lang="fr-FR" altLang="fr-FR" sz="1200" b="1" dirty="0" smtClean="0">
                <a:solidFill>
                  <a:srgbClr val="000099"/>
                </a:solidFill>
              </a:rPr>
              <a:t>Support téléphonique : aide aux opérations</a:t>
            </a:r>
          </a:p>
          <a:p>
            <a:pPr algn="ctr"/>
            <a:r>
              <a:rPr lang="fr-FR" sz="1200" b="1" dirty="0" smtClean="0"/>
              <a:t> 01 42 46 11 73</a:t>
            </a:r>
          </a:p>
          <a:p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1714488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Cette mini bourse participative</a:t>
            </a:r>
          </a:p>
          <a:p>
            <a:r>
              <a:rPr lang="fr-FR" sz="800" dirty="0" smtClean="0"/>
              <a:t>a tout des grandes bourses</a:t>
            </a:r>
            <a:endParaRPr lang="fr-FR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1857356" y="5143512"/>
            <a:ext cx="32147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Comment fonctionne concrètement le carnet d’annonces ?  A qui s’adresse le Carnet d’annonces </a:t>
            </a:r>
            <a:endParaRPr lang="fr-FR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86116" y="171448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(1) CiiB sélectionne uniquement les PME qui  sont susceptibles d’entrer en bourse avant 5 ans</a:t>
            </a:r>
            <a:endParaRPr 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Image 6" descr="06.jpg"/>
          <p:cNvPicPr>
            <a:picLocks noChangeAspect="1"/>
          </p:cNvPicPr>
          <p:nvPr/>
        </p:nvPicPr>
        <p:blipFill>
          <a:blip r:embed="rId2"/>
          <a:srcRect l="15407"/>
          <a:stretch>
            <a:fillRect/>
          </a:stretch>
        </p:blipFill>
        <p:spPr bwMode="auto">
          <a:xfrm>
            <a:off x="142844" y="214290"/>
            <a:ext cx="3565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1500174"/>
            <a:ext cx="8713787" cy="954088"/>
          </a:xfrm>
        </p:spPr>
        <p:txBody>
          <a:bodyPr/>
          <a:lstStyle/>
          <a:p>
            <a:pPr algn="ctr" eaLnBrk="1" hangingPunct="1"/>
            <a:r>
              <a:rPr lang="fr-FR" altLang="fr-FR" sz="2000" dirty="0" smtClean="0"/>
              <a:t>Au préalable avant d’acheter souscrire ou passer une annonce</a:t>
            </a:r>
            <a:r>
              <a:rPr lang="fr-FR" altLang="fr-FR" sz="3000" dirty="0" smtClean="0"/>
              <a:t/>
            </a:r>
            <a:br>
              <a:rPr lang="fr-FR" altLang="fr-FR" sz="3000" dirty="0" smtClean="0"/>
            </a:br>
            <a:r>
              <a:rPr lang="fr-FR" altLang="fr-FR" sz="2400" dirty="0" smtClean="0"/>
              <a:t>Il vous faut ouvrir un dossier pour placer les actions de l’entreprise que vous allez acheter.</a:t>
            </a:r>
          </a:p>
        </p:txBody>
      </p:sp>
      <p:sp>
        <p:nvSpPr>
          <p:cNvPr id="13330" name="ZoneTexte 5"/>
          <p:cNvSpPr txBox="1">
            <a:spLocks noChangeArrowheads="1"/>
          </p:cNvSpPr>
          <p:nvPr/>
        </p:nvSpPr>
        <p:spPr bwMode="auto">
          <a:xfrm>
            <a:off x="2786050" y="2500306"/>
            <a:ext cx="3714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600" dirty="0" smtClean="0">
                <a:solidFill>
                  <a:srgbClr val="000099"/>
                </a:solidFill>
              </a:rPr>
              <a:t>Remplir le formulaire ci-dessous :</a:t>
            </a:r>
            <a:endParaRPr lang="fr-FR" altLang="fr-FR" sz="1600" dirty="0">
              <a:solidFill>
                <a:srgbClr val="000099"/>
              </a:solidFill>
            </a:endParaRPr>
          </a:p>
        </p:txBody>
      </p:sp>
      <p:sp>
        <p:nvSpPr>
          <p:cNvPr id="26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8429652" y="6286520"/>
            <a:ext cx="495273" cy="457200"/>
          </a:xfrm>
        </p:spPr>
        <p:txBody>
          <a:bodyPr/>
          <a:lstStyle/>
          <a:p>
            <a:pPr>
              <a:defRPr/>
            </a:pPr>
            <a:fld id="{950E8600-8A82-4699-84E3-F6BBE5A1E030}" type="slidenum">
              <a:rPr lang="en-US" altLang="fr-FR" sz="1100" b="1" smtClean="0">
                <a:solidFill>
                  <a:schemeClr val="bg1">
                    <a:lumMod val="75000"/>
                  </a:schemeClr>
                </a:solidFill>
              </a:rPr>
              <a:pPr>
                <a:defRPr/>
              </a:pPr>
              <a:t>2</a:t>
            </a:fld>
            <a:endParaRPr lang="en-US" altLang="fr-FR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6" name="Image 9" descr="logo-CiiB-2017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35708"/>
            <a:ext cx="642942" cy="57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500034" y="642918"/>
            <a:ext cx="1785950" cy="45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900" dirty="0" smtClean="0"/>
              <a:t>Cette mini bourse participative</a:t>
            </a:r>
          </a:p>
          <a:p>
            <a:r>
              <a:rPr lang="fr-FR" sz="900" dirty="0" smtClean="0"/>
              <a:t>a tout des grandes bourses</a:t>
            </a:r>
          </a:p>
          <a:p>
            <a:pPr algn="ctr"/>
            <a:r>
              <a:rPr lang="fr-FR" sz="900" dirty="0" smtClean="0">
                <a:solidFill>
                  <a:srgbClr val="000000"/>
                </a:solidFill>
                <a:latin typeface="Calibri" pitchFamily="34" charset="0"/>
              </a:rPr>
              <a:t>é</a:t>
            </a:r>
            <a:endParaRPr lang="fr-FR" sz="900" dirty="0"/>
          </a:p>
        </p:txBody>
      </p:sp>
      <p:sp>
        <p:nvSpPr>
          <p:cNvPr id="38" name="Espace réservé du pied de page 13"/>
          <p:cNvSpPr txBox="1">
            <a:spLocks/>
          </p:cNvSpPr>
          <p:nvPr/>
        </p:nvSpPr>
        <p:spPr bwMode="auto">
          <a:xfrm>
            <a:off x="1785918" y="357166"/>
            <a:ext cx="578647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i="0" u="none" strike="noStrike" kern="120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C</a:t>
            </a:r>
            <a:r>
              <a:rPr kumimoji="0" lang="fr-FR" altLang="fr-FR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ii</a:t>
            </a:r>
            <a:r>
              <a:rPr kumimoji="0" lang="fr-FR" altLang="fr-FR" sz="1200" i="0" u="none" strike="noStrike" kern="120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B, spécialiste du financement </a:t>
            </a:r>
            <a:r>
              <a:rPr lang="fr-FR" altLang="fr-FR" sz="1200" cap="small" dirty="0" smtClean="0">
                <a:solidFill>
                  <a:schemeClr val="bg1">
                    <a:lumMod val="50000"/>
                  </a:schemeClr>
                </a:solidFill>
              </a:rPr>
              <a:t>participatif (</a:t>
            </a:r>
            <a:r>
              <a:rPr lang="fr-FR" altLang="fr-FR" sz="1200" b="1" cap="small" dirty="0" smtClean="0">
                <a:solidFill>
                  <a:schemeClr val="bg1">
                    <a:lumMod val="50000"/>
                  </a:schemeClr>
                </a:solidFill>
              </a:rPr>
              <a:t>depuis 1982</a:t>
            </a:r>
            <a:r>
              <a:rPr lang="fr-FR" altLang="fr-FR" sz="1200" cap="small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kumimoji="0" lang="fr-FR" altLang="fr-FR" sz="1200" i="0" u="none" strike="noStrike" kern="120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 des entreprises de croissance </a:t>
            </a:r>
            <a:r>
              <a:rPr kumimoji="0" lang="fr-FR" altLang="fr-FR" sz="120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suupport</a:t>
            </a:r>
            <a:r>
              <a:rPr kumimoji="0" lang="fr-FR" altLang="fr-FR" sz="1200" i="0" u="none" strike="noStrike" kern="120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 technique aide aux opérations</a:t>
            </a:r>
            <a:endParaRPr lang="en-US" altLang="fr-FR" sz="1200" cap="small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i="0" u="none" strike="noStrike" kern="120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01 42 46 11 73</a:t>
            </a:r>
            <a:endParaRPr kumimoji="0" lang="en-US" altLang="fr-FR" sz="1200" i="0" u="none" strike="noStrike" kern="1200" cap="small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00298" y="2857496"/>
            <a:ext cx="52864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</a:t>
            </a:r>
            <a:r>
              <a:rPr lang="fr-FR" sz="1400" dirty="0" smtClean="0">
                <a:sym typeface="Wingdings"/>
              </a:rPr>
              <a:t></a:t>
            </a:r>
            <a:r>
              <a:rPr lang="fr-FR" sz="1400" dirty="0" smtClean="0"/>
              <a:t>M. 	</a:t>
            </a:r>
            <a:r>
              <a:rPr lang="fr-FR" sz="1400" dirty="0" smtClean="0">
                <a:sym typeface="Wingdings"/>
              </a:rPr>
              <a:t></a:t>
            </a:r>
            <a:r>
              <a:rPr lang="fr-FR" sz="1400" dirty="0" smtClean="0"/>
              <a:t>Mme     </a:t>
            </a:r>
            <a:r>
              <a:rPr lang="fr-FR" sz="1400" dirty="0" smtClean="0">
                <a:sym typeface="Wingdings"/>
              </a:rPr>
              <a:t></a:t>
            </a:r>
            <a:r>
              <a:rPr lang="fr-FR" sz="1400" dirty="0" smtClean="0"/>
              <a:t>M. et Mme     </a:t>
            </a:r>
            <a:r>
              <a:rPr lang="fr-FR" sz="1400" dirty="0" smtClean="0">
                <a:sym typeface="Wingdings"/>
              </a:rPr>
              <a:t></a:t>
            </a:r>
            <a:r>
              <a:rPr lang="fr-FR" sz="1400" dirty="0" smtClean="0"/>
              <a:t>M. ou Mme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1400" dirty="0" smtClean="0"/>
              <a:t>Nom : …………………………………………………………………… Prénom : </a:t>
            </a:r>
          </a:p>
          <a:p>
            <a:r>
              <a:rPr lang="fr-FR" sz="1400" dirty="0" smtClean="0"/>
              <a:t>Né(e) le : ………./………./…………...... à : </a:t>
            </a:r>
          </a:p>
          <a:p>
            <a:r>
              <a:rPr lang="fr-FR" sz="1400" dirty="0" smtClean="0"/>
              <a:t>Demeurant : </a:t>
            </a:r>
          </a:p>
          <a:p>
            <a:r>
              <a:rPr lang="fr-FR" sz="1400" dirty="0" smtClean="0"/>
              <a:t>Code postal : ……………………. Ville : </a:t>
            </a:r>
          </a:p>
          <a:p>
            <a:r>
              <a:rPr lang="fr-FR" sz="1400" dirty="0" smtClean="0"/>
              <a:t>Tél. :                   Email : </a:t>
            </a:r>
          </a:p>
          <a:p>
            <a:r>
              <a:rPr lang="fr-FR" sz="1400" dirty="0" smtClean="0"/>
              <a:t>Envisage acheter de gré à gré des actions CiiB et ouvrir un compte gratuit</a:t>
            </a:r>
          </a:p>
          <a:p>
            <a:r>
              <a:rPr lang="fr-FR" sz="1400" dirty="0" smtClean="0"/>
              <a:t>En tant que nouvel(le) actionnaire (joindre photocopie de pièce d’identité </a:t>
            </a:r>
            <a:r>
              <a:rPr lang="fr-FR" sz="1400" b="1" dirty="0" smtClean="0"/>
              <a:t>+</a:t>
            </a:r>
            <a:r>
              <a:rPr lang="fr-FR" sz="1400" dirty="0" smtClean="0"/>
              <a:t> justificatif de domicile (quittance EDF, loyer..)</a:t>
            </a:r>
          </a:p>
          <a:p>
            <a:r>
              <a:rPr lang="fr-FR" sz="1400" dirty="0" smtClean="0"/>
              <a:t>Je confirme avoir été informé des risques que comporte l’investissement en actions </a:t>
            </a:r>
          </a:p>
          <a:p>
            <a:r>
              <a:rPr lang="fr-FR" sz="1400" dirty="0" smtClean="0"/>
              <a:t>Signature 			date</a:t>
            </a:r>
          </a:p>
          <a:p>
            <a:endParaRPr lang="fr-FR" sz="1000" dirty="0"/>
          </a:p>
        </p:txBody>
      </p:sp>
      <p:sp>
        <p:nvSpPr>
          <p:cNvPr id="10" name="Rectangle 9"/>
          <p:cNvSpPr/>
          <p:nvPr/>
        </p:nvSpPr>
        <p:spPr>
          <a:xfrm>
            <a:off x="7786710" y="214290"/>
            <a:ext cx="6880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/>
              <a:t>Labellisé</a:t>
            </a:r>
            <a:endParaRPr lang="fr-FR" sz="1000" dirty="0"/>
          </a:p>
        </p:txBody>
      </p:sp>
      <p:pic>
        <p:nvPicPr>
          <p:cNvPr id="11" name="Picture 2" descr="FINNOV-LOGOdef-Q vH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428604"/>
            <a:ext cx="1299472" cy="31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Image 6" descr="06.jpg"/>
          <p:cNvPicPr>
            <a:picLocks noChangeAspect="1"/>
          </p:cNvPicPr>
          <p:nvPr/>
        </p:nvPicPr>
        <p:blipFill>
          <a:blip r:embed="rId2"/>
          <a:srcRect l="15407"/>
          <a:stretch>
            <a:fillRect/>
          </a:stretch>
        </p:blipFill>
        <p:spPr bwMode="auto">
          <a:xfrm>
            <a:off x="-214346" y="1285860"/>
            <a:ext cx="3565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07" y="1046152"/>
            <a:ext cx="8713787" cy="668336"/>
          </a:xfrm>
        </p:spPr>
        <p:txBody>
          <a:bodyPr/>
          <a:lstStyle/>
          <a:p>
            <a:pPr algn="ctr" eaLnBrk="1" hangingPunct="1"/>
            <a:r>
              <a:rPr lang="fr-FR" altLang="fr-FR" sz="2400" dirty="0" smtClean="0"/>
              <a:t>passer votre annonce à l’aide du </a:t>
            </a:r>
            <a:r>
              <a:rPr lang="fr-FR" altLang="fr-FR" sz="2400" smtClean="0"/>
              <a:t>formulaire (et après)</a:t>
            </a:r>
            <a:endParaRPr lang="fr-FR" altLang="fr-FR" sz="2400" dirty="0" smtClean="0"/>
          </a:p>
        </p:txBody>
      </p:sp>
      <p:sp>
        <p:nvSpPr>
          <p:cNvPr id="13318" name="ZoneTexte 4"/>
          <p:cNvSpPr txBox="1">
            <a:spLocks noChangeArrowheads="1"/>
          </p:cNvSpPr>
          <p:nvPr/>
        </p:nvSpPr>
        <p:spPr bwMode="auto">
          <a:xfrm>
            <a:off x="3500454" y="2503477"/>
            <a:ext cx="3357562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000" b="1" dirty="0">
                <a:solidFill>
                  <a:srgbClr val="000099"/>
                </a:solidFill>
              </a:rPr>
              <a:t>PASSER UNE </a:t>
            </a:r>
            <a:r>
              <a:rPr lang="fr-FR" altLang="fr-FR" sz="1000" b="1" dirty="0" smtClean="0">
                <a:solidFill>
                  <a:srgbClr val="000099"/>
                </a:solidFill>
              </a:rPr>
              <a:t>ANNONCE c’est facile ! Vous cliquez</a:t>
            </a:r>
            <a:endParaRPr lang="fr-FR" altLang="fr-FR" sz="1000" b="1" dirty="0">
              <a:solidFill>
                <a:srgbClr val="000099"/>
              </a:solidFill>
            </a:endParaRPr>
          </a:p>
          <a:p>
            <a:r>
              <a:rPr lang="fr-FR" altLang="fr-FR" sz="1000" dirty="0">
                <a:solidFill>
                  <a:srgbClr val="000099"/>
                </a:solidFill>
              </a:rPr>
              <a:t>Achat" ou "vente", fixer la quantité, le prix unitaire, </a:t>
            </a:r>
          </a:p>
          <a:p>
            <a:endParaRPr lang="fr-FR" sz="1000" dirty="0" smtClean="0"/>
          </a:p>
          <a:p>
            <a:pPr algn="ctr"/>
            <a:r>
              <a:rPr lang="fr-FR" sz="1100" dirty="0" smtClean="0"/>
              <a:t>□Je veux acheter □Je veux vendre </a:t>
            </a:r>
          </a:p>
          <a:p>
            <a:pPr algn="ctr"/>
            <a:r>
              <a:rPr lang="fr-FR" sz="1100" dirty="0" smtClean="0"/>
              <a:t>Quantité :</a:t>
            </a:r>
          </a:p>
          <a:p>
            <a:pPr algn="ctr"/>
            <a:r>
              <a:rPr lang="fr-FR" sz="1100" dirty="0" smtClean="0"/>
              <a:t>Au prix unitaire :       </a:t>
            </a:r>
            <a:r>
              <a:rPr lang="fr-FR" sz="900" dirty="0" smtClean="0"/>
              <a:t>€ </a:t>
            </a:r>
          </a:p>
          <a:p>
            <a:pPr marL="0" lvl="1"/>
            <a:endParaRPr lang="fr-FR" altLang="fr-FR" sz="1000" dirty="0">
              <a:solidFill>
                <a:srgbClr val="000099"/>
              </a:solidFill>
            </a:endParaRPr>
          </a:p>
          <a:p>
            <a:r>
              <a:rPr lang="fr-FR" altLang="fr-FR" sz="1000" b="1" dirty="0">
                <a:solidFill>
                  <a:srgbClr val="000099"/>
                </a:solidFill>
              </a:rPr>
              <a:t>ou REPONDRE A UNE </a:t>
            </a:r>
            <a:r>
              <a:rPr lang="fr-FR" altLang="fr-FR" sz="1000" b="1" dirty="0" smtClean="0">
                <a:solidFill>
                  <a:srgbClr val="000099"/>
                </a:solidFill>
              </a:rPr>
              <a:t>ANNONCE</a:t>
            </a:r>
            <a:endParaRPr lang="fr-FR" altLang="fr-FR" sz="1000" b="1" dirty="0">
              <a:solidFill>
                <a:srgbClr val="000099"/>
              </a:solidFill>
            </a:endParaRPr>
          </a:p>
          <a:p>
            <a:r>
              <a:rPr lang="fr-FR" altLang="fr-FR" sz="1000" dirty="0">
                <a:solidFill>
                  <a:srgbClr val="000099"/>
                </a:solidFill>
              </a:rPr>
              <a:t>Si une annonce intéresse l’épargnant, il en passe une en sens inverse en guise de réponse</a:t>
            </a:r>
            <a:r>
              <a:rPr lang="fr-FR" altLang="fr-FR" sz="1000" dirty="0" smtClean="0">
                <a:solidFill>
                  <a:srgbClr val="000099"/>
                </a:solidFill>
              </a:rPr>
              <a:t>.</a:t>
            </a:r>
          </a:p>
          <a:p>
            <a:pPr algn="ctr"/>
            <a:r>
              <a:rPr lang="fr-FR" altLang="fr-FR" sz="1000" dirty="0" smtClean="0">
                <a:solidFill>
                  <a:srgbClr val="000099"/>
                </a:solidFill>
              </a:rPr>
              <a:t>Et c’est tout  !</a:t>
            </a:r>
            <a:endParaRPr lang="fr-FR" altLang="fr-FR" sz="1000" dirty="0">
              <a:solidFill>
                <a:srgbClr val="000099"/>
              </a:solidFill>
            </a:endParaRPr>
          </a:p>
          <a:p>
            <a:pPr algn="ctr"/>
            <a:r>
              <a:rPr lang="fr-FR" altLang="fr-FR" sz="800" dirty="0" smtClean="0">
                <a:solidFill>
                  <a:srgbClr val="000099"/>
                </a:solidFill>
              </a:rPr>
              <a:t>(On peut </a:t>
            </a:r>
            <a:r>
              <a:rPr lang="fr-FR" altLang="fr-FR" sz="800" dirty="0">
                <a:solidFill>
                  <a:srgbClr val="000099"/>
                </a:solidFill>
              </a:rPr>
              <a:t>pour une quantité inférieure ou </a:t>
            </a:r>
            <a:r>
              <a:rPr lang="fr-FR" altLang="fr-FR" sz="800" dirty="0" smtClean="0">
                <a:solidFill>
                  <a:srgbClr val="000099"/>
                </a:solidFill>
              </a:rPr>
              <a:t>supérieure à l’annonce  mais au même prix )</a:t>
            </a:r>
          </a:p>
          <a:p>
            <a:endParaRPr lang="fr-FR" altLang="fr-FR" sz="1000" dirty="0">
              <a:solidFill>
                <a:srgbClr val="000099"/>
              </a:solidFill>
            </a:endParaRPr>
          </a:p>
        </p:txBody>
      </p:sp>
      <p:sp>
        <p:nvSpPr>
          <p:cNvPr id="13319" name="ZoneTexte 8"/>
          <p:cNvSpPr txBox="1">
            <a:spLocks noChangeArrowheads="1"/>
          </p:cNvSpPr>
          <p:nvPr/>
        </p:nvSpPr>
        <p:spPr bwMode="auto">
          <a:xfrm>
            <a:off x="6938963" y="2665401"/>
            <a:ext cx="1633565" cy="892552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>
            <a:bevelT w="165100" prst="coolSlant"/>
            <a:extrusionClr>
              <a:srgbClr val="000066"/>
            </a:extrusionClr>
          </a:sp3d>
        </p:spPr>
        <p:txBody>
          <a:bodyPr wrap="square" lIns="36000" rIns="36000">
            <a:spAutoFit/>
          </a:bodyPr>
          <a:lstStyle/>
          <a:p>
            <a:r>
              <a:rPr lang="fr-FR" altLang="fr-FR" sz="1200" b="1" dirty="0" smtClean="0">
                <a:solidFill>
                  <a:srgbClr val="000099"/>
                </a:solidFill>
              </a:rPr>
              <a:t>Contrôle :</a:t>
            </a:r>
            <a:endParaRPr lang="fr-FR" altLang="fr-FR" sz="1200" dirty="0">
              <a:solidFill>
                <a:srgbClr val="000099"/>
              </a:solidFill>
            </a:endParaRPr>
          </a:p>
          <a:p>
            <a:r>
              <a:rPr lang="fr-FR" altLang="fr-FR" sz="1000" dirty="0">
                <a:solidFill>
                  <a:srgbClr val="000099"/>
                </a:solidFill>
              </a:rPr>
              <a:t>CiiB valide les annonces </a:t>
            </a:r>
            <a:r>
              <a:rPr lang="fr-FR" altLang="fr-FR" sz="1000" dirty="0" smtClean="0">
                <a:solidFill>
                  <a:srgbClr val="000099"/>
                </a:solidFill>
              </a:rPr>
              <a:t>des vendeurs après </a:t>
            </a:r>
            <a:r>
              <a:rPr lang="fr-FR" altLang="fr-FR" sz="1000" dirty="0">
                <a:solidFill>
                  <a:srgbClr val="000099"/>
                </a:solidFill>
              </a:rPr>
              <a:t>vérification sur le </a:t>
            </a:r>
            <a:r>
              <a:rPr lang="fr-FR" altLang="fr-FR" sz="1000" b="1" dirty="0">
                <a:solidFill>
                  <a:srgbClr val="000099"/>
                </a:solidFill>
              </a:rPr>
              <a:t>registre des actionnaires</a:t>
            </a:r>
            <a:r>
              <a:rPr lang="fr-FR" altLang="fr-FR" sz="1000" dirty="0">
                <a:solidFill>
                  <a:srgbClr val="000099"/>
                </a:solidFill>
              </a:rPr>
              <a:t>, </a:t>
            </a:r>
          </a:p>
        </p:txBody>
      </p:sp>
      <p:sp>
        <p:nvSpPr>
          <p:cNvPr id="13324" name="ZoneTexte 14"/>
          <p:cNvSpPr txBox="1">
            <a:spLocks noChangeArrowheads="1"/>
          </p:cNvSpPr>
          <p:nvPr/>
        </p:nvSpPr>
        <p:spPr bwMode="auto">
          <a:xfrm>
            <a:off x="4786314" y="5286388"/>
            <a:ext cx="392906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000" dirty="0">
                <a:solidFill>
                  <a:srgbClr val="000099"/>
                </a:solidFill>
              </a:rPr>
              <a:t>CIIB </a:t>
            </a:r>
            <a:r>
              <a:rPr lang="fr-FR" altLang="fr-FR" sz="1000" dirty="0" smtClean="0">
                <a:solidFill>
                  <a:srgbClr val="000099"/>
                </a:solidFill>
              </a:rPr>
              <a:t>envoi un email de confirmation au vendeur et à l’acheteur qui valident </a:t>
            </a:r>
            <a:r>
              <a:rPr lang="fr-FR" altLang="fr-FR" sz="1000" dirty="0">
                <a:solidFill>
                  <a:srgbClr val="000099"/>
                </a:solidFill>
              </a:rPr>
              <a:t>les appariements de gré à gré</a:t>
            </a:r>
          </a:p>
          <a:p>
            <a:r>
              <a:rPr lang="fr-FR" altLang="fr-FR" sz="1000" dirty="0">
                <a:solidFill>
                  <a:srgbClr val="000099"/>
                </a:solidFill>
              </a:rPr>
              <a:t>CIIB </a:t>
            </a:r>
            <a:r>
              <a:rPr lang="fr-FR" altLang="fr-FR" sz="1000" dirty="0" smtClean="0">
                <a:solidFill>
                  <a:srgbClr val="000099"/>
                </a:solidFill>
              </a:rPr>
              <a:t>veille à la </a:t>
            </a:r>
            <a:r>
              <a:rPr lang="fr-FR" altLang="fr-FR" sz="1000" dirty="0">
                <a:solidFill>
                  <a:srgbClr val="000099"/>
                </a:solidFill>
              </a:rPr>
              <a:t>bonne fin </a:t>
            </a:r>
            <a:r>
              <a:rPr lang="fr-FR" altLang="fr-FR" sz="1000" dirty="0" smtClean="0">
                <a:solidFill>
                  <a:srgbClr val="000099"/>
                </a:solidFill>
              </a:rPr>
              <a:t>de la </a:t>
            </a:r>
            <a:r>
              <a:rPr lang="fr-FR" altLang="fr-FR" sz="1000" b="1" dirty="0" smtClean="0">
                <a:solidFill>
                  <a:srgbClr val="000099"/>
                </a:solidFill>
              </a:rPr>
              <a:t>livraisons des actions</a:t>
            </a:r>
          </a:p>
          <a:p>
            <a:r>
              <a:rPr lang="fr-FR" altLang="fr-FR" sz="1000" b="1" smtClean="0">
                <a:solidFill>
                  <a:srgbClr val="000099"/>
                </a:solidFill>
              </a:rPr>
              <a:t>Le paiement </a:t>
            </a:r>
            <a:r>
              <a:rPr lang="fr-FR" altLang="fr-FR" sz="1000" b="1" dirty="0" smtClean="0">
                <a:solidFill>
                  <a:srgbClr val="000099"/>
                </a:solidFill>
              </a:rPr>
              <a:t>se fait directement entre acheteur et vendeur selon les instructions du l’entreprise</a:t>
            </a:r>
          </a:p>
        </p:txBody>
      </p:sp>
      <p:pic>
        <p:nvPicPr>
          <p:cNvPr id="13325" name="Picture 19" descr="Afficher l'image d'origin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4104" y="2689207"/>
            <a:ext cx="10048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ZoneTexte 8"/>
          <p:cNvSpPr txBox="1">
            <a:spLocks noChangeArrowheads="1"/>
          </p:cNvSpPr>
          <p:nvPr/>
        </p:nvSpPr>
        <p:spPr bwMode="auto">
          <a:xfrm>
            <a:off x="2214546" y="2189141"/>
            <a:ext cx="62865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000" dirty="0">
                <a:solidFill>
                  <a:srgbClr val="000099"/>
                </a:solidFill>
              </a:rPr>
              <a:t>Après avoir consulté </a:t>
            </a:r>
            <a:r>
              <a:rPr lang="fr-FR" altLang="fr-FR" sz="1000" dirty="0" smtClean="0">
                <a:solidFill>
                  <a:srgbClr val="000099"/>
                </a:solidFill>
              </a:rPr>
              <a:t>les informations sur l’entreprise :ouvert à tout public désirant investir au moins 500 €: :</a:t>
            </a:r>
            <a:endParaRPr lang="fr-FR" altLang="fr-FR" sz="1000" dirty="0">
              <a:solidFill>
                <a:srgbClr val="000099"/>
              </a:solidFill>
            </a:endParaRPr>
          </a:p>
        </p:txBody>
      </p:sp>
      <p:pic>
        <p:nvPicPr>
          <p:cNvPr id="13327" name="Image 2">
            <a:hlinkClick r:id="rId3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5214950"/>
            <a:ext cx="531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" descr="Afficher l'image d'origine">
            <a:hlinkClick r:id="rId3"/>
          </p:cNvPr>
          <p:cNvPicPr>
            <a:picLocks noChangeAspect="1" noChangeArrowheads="1"/>
          </p:cNvPicPr>
          <p:nvPr/>
        </p:nvPicPr>
        <p:blipFill>
          <a:blip r:embed="rId6"/>
          <a:srcRect r="31898"/>
          <a:stretch>
            <a:fillRect/>
          </a:stretch>
        </p:blipFill>
        <p:spPr bwMode="auto">
          <a:xfrm>
            <a:off x="2285984" y="5429264"/>
            <a:ext cx="1368722" cy="60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9" name="ZoneTexte 5"/>
          <p:cNvSpPr txBox="1">
            <a:spLocks noChangeArrowheads="1"/>
          </p:cNvSpPr>
          <p:nvPr/>
        </p:nvSpPr>
        <p:spPr bwMode="auto">
          <a:xfrm>
            <a:off x="1000125" y="2760645"/>
            <a:ext cx="12144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1600" b="1" dirty="0">
                <a:solidFill>
                  <a:srgbClr val="000099"/>
                </a:solidFill>
              </a:rPr>
              <a:t>1</a:t>
            </a:r>
            <a:r>
              <a:rPr lang="fr-FR" altLang="fr-FR" sz="1600" b="1" baseline="30000" dirty="0">
                <a:solidFill>
                  <a:srgbClr val="000099"/>
                </a:solidFill>
              </a:rPr>
              <a:t>ère</a:t>
            </a:r>
            <a:r>
              <a:rPr lang="fr-FR" altLang="fr-FR" sz="1600" b="1" dirty="0">
                <a:solidFill>
                  <a:srgbClr val="000099"/>
                </a:solidFill>
              </a:rPr>
              <a:t> </a:t>
            </a:r>
            <a:r>
              <a:rPr lang="fr-FR" altLang="fr-FR" sz="1600" b="1" dirty="0" smtClean="0">
                <a:solidFill>
                  <a:srgbClr val="000099"/>
                </a:solidFill>
              </a:rPr>
              <a:t>temps</a:t>
            </a:r>
          </a:p>
          <a:p>
            <a:r>
              <a:rPr lang="fr-FR" altLang="fr-FR" sz="1600" b="1" dirty="0" smtClean="0">
                <a:solidFill>
                  <a:srgbClr val="000099"/>
                </a:solidFill>
              </a:rPr>
              <a:t>Trouver le vendeur ou l’acheteur</a:t>
            </a:r>
            <a:endParaRPr lang="fr-FR" altLang="fr-FR" sz="1600" dirty="0">
              <a:solidFill>
                <a:srgbClr val="000099"/>
              </a:solidFill>
            </a:endParaRPr>
          </a:p>
        </p:txBody>
      </p:sp>
      <p:sp>
        <p:nvSpPr>
          <p:cNvPr id="13330" name="ZoneTexte 5"/>
          <p:cNvSpPr txBox="1">
            <a:spLocks noChangeArrowheads="1"/>
          </p:cNvSpPr>
          <p:nvPr/>
        </p:nvSpPr>
        <p:spPr bwMode="auto">
          <a:xfrm>
            <a:off x="928662" y="5214950"/>
            <a:ext cx="142877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600" b="1" dirty="0">
                <a:solidFill>
                  <a:srgbClr val="000099"/>
                </a:solidFill>
              </a:rPr>
              <a:t>2</a:t>
            </a:r>
            <a:r>
              <a:rPr lang="fr-FR" altLang="fr-FR" sz="1600" b="1" baseline="30000" dirty="0">
                <a:solidFill>
                  <a:srgbClr val="000099"/>
                </a:solidFill>
              </a:rPr>
              <a:t>ème</a:t>
            </a:r>
            <a:r>
              <a:rPr lang="fr-FR" altLang="fr-FR" sz="1600" b="1" dirty="0">
                <a:solidFill>
                  <a:srgbClr val="000099"/>
                </a:solidFill>
              </a:rPr>
              <a:t> </a:t>
            </a:r>
            <a:r>
              <a:rPr lang="fr-FR" altLang="fr-FR" sz="1600" b="1" dirty="0" smtClean="0">
                <a:solidFill>
                  <a:srgbClr val="000099"/>
                </a:solidFill>
              </a:rPr>
              <a:t>temps</a:t>
            </a:r>
          </a:p>
          <a:p>
            <a:r>
              <a:rPr lang="fr-FR" altLang="fr-FR" sz="1600" b="1" dirty="0" smtClean="0">
                <a:solidFill>
                  <a:srgbClr val="000099"/>
                </a:solidFill>
              </a:rPr>
              <a:t>Payer l’achat et recevoir les actions.</a:t>
            </a:r>
            <a:endParaRPr lang="fr-FR" altLang="fr-FR" sz="1600" dirty="0">
              <a:solidFill>
                <a:srgbClr val="000099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 bwMode="auto">
          <a:xfrm>
            <a:off x="2214546" y="2189141"/>
            <a:ext cx="6500858" cy="2525743"/>
          </a:xfrm>
          <a:prstGeom prst="roundRect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84150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 bwMode="auto">
          <a:xfrm>
            <a:off x="2285984" y="4929198"/>
            <a:ext cx="6500858" cy="1428760"/>
          </a:xfrm>
          <a:prstGeom prst="roundRect">
            <a:avLst/>
          </a:pr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B w="698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6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8429652" y="6286520"/>
            <a:ext cx="495273" cy="457200"/>
          </a:xfrm>
        </p:spPr>
        <p:txBody>
          <a:bodyPr/>
          <a:lstStyle/>
          <a:p>
            <a:pPr>
              <a:defRPr/>
            </a:pPr>
            <a:fld id="{950E8600-8A82-4699-84E3-F6BBE5A1E030}" type="slidenum">
              <a:rPr lang="en-US" altLang="fr-FR" sz="1100" b="1" smtClean="0">
                <a:solidFill>
                  <a:schemeClr val="bg1">
                    <a:lumMod val="75000"/>
                  </a:schemeClr>
                </a:solidFill>
              </a:rPr>
              <a:pPr>
                <a:defRPr/>
              </a:pPr>
              <a:t>3</a:t>
            </a:fld>
            <a:endParaRPr lang="en-US" altLang="fr-FR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5" name="Picture 2" descr="FINNOV-LOGOdef-Q vH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3834" y="714356"/>
            <a:ext cx="1299472" cy="31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Image 9" descr="logo-CiiB-2017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4" y="135708"/>
            <a:ext cx="642942" cy="57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428596" y="714356"/>
            <a:ext cx="1785950" cy="33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900" dirty="0" smtClean="0"/>
              <a:t>Cette mini bourse participative</a:t>
            </a:r>
          </a:p>
          <a:p>
            <a:r>
              <a:rPr lang="fr-FR" sz="900" dirty="0" smtClean="0"/>
              <a:t>a tout des grandes bourses</a:t>
            </a:r>
          </a:p>
          <a:p>
            <a:pPr algn="ctr"/>
            <a:endParaRPr lang="fr-FR" sz="900" dirty="0"/>
          </a:p>
        </p:txBody>
      </p:sp>
      <p:sp>
        <p:nvSpPr>
          <p:cNvPr id="38" name="Espace réservé du pied de page 13"/>
          <p:cNvSpPr txBox="1">
            <a:spLocks/>
          </p:cNvSpPr>
          <p:nvPr/>
        </p:nvSpPr>
        <p:spPr bwMode="auto">
          <a:xfrm>
            <a:off x="1500166" y="142852"/>
            <a:ext cx="678661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i="0" u="none" strike="noStrike" kern="120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C</a:t>
            </a:r>
            <a:r>
              <a:rPr kumimoji="0" lang="fr-FR" altLang="fr-FR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ii</a:t>
            </a:r>
            <a:r>
              <a:rPr kumimoji="0" lang="fr-FR" altLang="fr-FR" sz="1200" i="0" u="none" strike="noStrike" kern="120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B, spécialiste du financement </a:t>
            </a:r>
            <a:r>
              <a:rPr lang="fr-FR" altLang="fr-FR" sz="1200" cap="small" dirty="0" smtClean="0">
                <a:solidFill>
                  <a:schemeClr val="bg1">
                    <a:lumMod val="50000"/>
                  </a:schemeClr>
                </a:solidFill>
              </a:rPr>
              <a:t>participatif</a:t>
            </a:r>
            <a:r>
              <a:rPr kumimoji="0" lang="fr-FR" altLang="fr-FR" sz="1200" i="0" u="none" strike="noStrike" kern="120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 (</a:t>
            </a:r>
            <a:r>
              <a:rPr kumimoji="0" lang="fr-FR" altLang="fr-FR" sz="1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depuis 1982</a:t>
            </a:r>
            <a:r>
              <a:rPr kumimoji="0" lang="fr-FR" altLang="fr-FR" sz="1200" i="0" u="none" strike="noStrike" kern="120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) des entreprises de croissance                                                                                                                                                                      </a:t>
            </a:r>
            <a:endParaRPr kumimoji="0" lang="en-US" altLang="fr-FR" sz="1200" i="0" u="none" strike="noStrike" kern="1200" cap="small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7290" y="6429396"/>
            <a:ext cx="5346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Ou bien en livrer les actions et en recevoir le prix pour le vendeur</a:t>
            </a:r>
            <a:endParaRPr lang="fr-FR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357422" y="57148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sz="1400" dirty="0" smtClean="0">
                <a:solidFill>
                  <a:srgbClr val="000099"/>
                </a:solidFill>
              </a:rPr>
              <a:t>Support téléphonique : aide aux opérations</a:t>
            </a:r>
          </a:p>
          <a:p>
            <a:pPr algn="ctr"/>
            <a:r>
              <a:rPr lang="fr-FR" sz="1400" dirty="0" smtClean="0"/>
              <a:t> 01 42 46 11 73</a:t>
            </a:r>
            <a:endParaRPr lang="fr-FR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357422" y="5286388"/>
            <a:ext cx="1214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paiement</a:t>
            </a:r>
            <a:endParaRPr lang="fr-FR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3000364" y="1000108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Comment ça marche pour </a:t>
            </a:r>
            <a:endParaRPr lang="fr-FR" dirty="0"/>
          </a:p>
        </p:txBody>
      </p:sp>
      <p:sp>
        <p:nvSpPr>
          <p:cNvPr id="28" name="TextBox 27"/>
          <p:cNvSpPr txBox="1"/>
          <p:nvPr/>
        </p:nvSpPr>
        <p:spPr>
          <a:xfrm>
            <a:off x="6572232" y="6429396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L’entreprise s’occupe de tout et vous envoi ,via CiiB par email, la marche à suivre</a:t>
            </a:r>
            <a:endParaRPr lang="fr-FR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8072462" y="500042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Labellisé</a:t>
            </a:r>
            <a:endParaRPr lang="fr-FR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4286248" y="1928802"/>
            <a:ext cx="32147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Sur le site de l’entreprise :</a:t>
            </a:r>
            <a:endParaRPr lang="fr-FR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 6" descr="06.jpg"/>
          <p:cNvPicPr>
            <a:picLocks noChangeAspect="1"/>
          </p:cNvPicPr>
          <p:nvPr/>
        </p:nvPicPr>
        <p:blipFill>
          <a:blip r:embed="rId3"/>
          <a:srcRect l="15407"/>
          <a:stretch>
            <a:fillRect/>
          </a:stretch>
        </p:blipFill>
        <p:spPr bwMode="auto">
          <a:xfrm>
            <a:off x="0" y="428604"/>
            <a:ext cx="3565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285860"/>
            <a:ext cx="7715304" cy="1000132"/>
          </a:xfrm>
        </p:spPr>
        <p:txBody>
          <a:bodyPr/>
          <a:lstStyle/>
          <a:p>
            <a:pPr eaLnBrk="1" hangingPunct="1"/>
            <a:r>
              <a:rPr lang="fr-FR" altLang="fr-FR" sz="2000" dirty="0" smtClean="0"/>
              <a:t>Vous pouvez vous aussi vous intéresser et investir dans d’autres TPE  PME qui disposent d’un Carnet d’Annonces sur lesquels vous  pouvez Acheter, vendre ou souscrire leurs actions</a:t>
            </a:r>
          </a:p>
        </p:txBody>
      </p:sp>
      <p:pic>
        <p:nvPicPr>
          <p:cNvPr id="14343" name="Picture 10" descr="http://www.ciib.fr/documents/augmentations-de-capital-ciib-lovepme-lovemoney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33031" t="14803" r="33810" b="18091"/>
          <a:stretch>
            <a:fillRect/>
          </a:stretch>
        </p:blipFill>
        <p:spPr bwMode="auto">
          <a:xfrm>
            <a:off x="1071538" y="3643314"/>
            <a:ext cx="2143125" cy="1714500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</p:pic>
      <p:pic>
        <p:nvPicPr>
          <p:cNvPr id="14344" name="Picture 10" descr="http://www.ciib.fr/documents/augmentations-de-capital-ciib-lovepme-lovemoney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65215" t="14803" r="1625" b="18091"/>
          <a:stretch>
            <a:fillRect/>
          </a:stretch>
        </p:blipFill>
        <p:spPr bwMode="auto">
          <a:xfrm>
            <a:off x="3786182" y="3714752"/>
            <a:ext cx="2143125" cy="1714500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</p:pic>
      <p:sp>
        <p:nvSpPr>
          <p:cNvPr id="12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8429652" y="6286520"/>
            <a:ext cx="495273" cy="457200"/>
          </a:xfrm>
        </p:spPr>
        <p:txBody>
          <a:bodyPr/>
          <a:lstStyle/>
          <a:p>
            <a:pPr>
              <a:defRPr/>
            </a:pPr>
            <a:fld id="{950E8600-8A82-4699-84E3-F6BBE5A1E030}" type="slidenum">
              <a:rPr lang="en-US" altLang="fr-FR" sz="1100" b="1" smtClean="0">
                <a:solidFill>
                  <a:schemeClr val="bg1">
                    <a:lumMod val="75000"/>
                  </a:schemeClr>
                </a:solidFill>
              </a:rPr>
              <a:pPr>
                <a:defRPr/>
              </a:pPr>
              <a:t>4</a:t>
            </a:fld>
            <a:endParaRPr lang="en-US" altLang="fr-FR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2071670" y="6357958"/>
            <a:ext cx="5786478" cy="285752"/>
          </a:xfrm>
        </p:spPr>
        <p:txBody>
          <a:bodyPr/>
          <a:lstStyle/>
          <a:p>
            <a:pPr>
              <a:defRPr/>
            </a:pPr>
            <a:r>
              <a:rPr lang="fr-FR" altLang="fr-FR" sz="1200" b="1" cap="small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fr-FR" altLang="fr-FR" sz="1100" cap="small" dirty="0" smtClean="0">
                <a:solidFill>
                  <a:schemeClr val="bg1">
                    <a:lumMod val="50000"/>
                  </a:schemeClr>
                </a:solidFill>
              </a:rPr>
              <a:t>onseil en </a:t>
            </a:r>
            <a:r>
              <a:rPr lang="fr-FR" altLang="fr-FR" sz="1200" b="1" cap="small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fr-FR" altLang="fr-FR" sz="1100" cap="small" dirty="0" smtClean="0">
                <a:solidFill>
                  <a:schemeClr val="bg1">
                    <a:lumMod val="50000"/>
                  </a:schemeClr>
                </a:solidFill>
              </a:rPr>
              <a:t>ngénierie et </a:t>
            </a:r>
            <a:r>
              <a:rPr lang="fr-FR" altLang="fr-FR" sz="1200" b="1" cap="small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fr-FR" altLang="fr-FR" sz="1100" cap="small" dirty="0" smtClean="0">
                <a:solidFill>
                  <a:schemeClr val="bg1">
                    <a:lumMod val="50000"/>
                  </a:schemeClr>
                </a:solidFill>
              </a:rPr>
              <a:t>ntroduction </a:t>
            </a:r>
            <a:r>
              <a:rPr lang="fr-FR" altLang="fr-FR" sz="1200" b="1" cap="small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fr-FR" altLang="fr-FR" sz="1100" cap="small" dirty="0" smtClean="0">
                <a:solidFill>
                  <a:schemeClr val="bg1">
                    <a:lumMod val="50000"/>
                  </a:schemeClr>
                </a:solidFill>
              </a:rPr>
              <a:t>oursière des PME-PMI</a:t>
            </a:r>
            <a:endParaRPr lang="en-US" altLang="fr-FR" sz="11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8" name="Picture 2" descr="FINNOV-LOGOdef-Q vH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3834" y="500042"/>
            <a:ext cx="1299472" cy="38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 9" descr="logo-CiiB-2017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135708"/>
            <a:ext cx="642942" cy="57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57158" y="642918"/>
            <a:ext cx="1785950" cy="33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900" dirty="0" smtClean="0"/>
              <a:t>Cette mini bourse participative</a:t>
            </a:r>
          </a:p>
          <a:p>
            <a:r>
              <a:rPr lang="fr-FR" sz="900" dirty="0" smtClean="0"/>
              <a:t>a tout des grandes bourses</a:t>
            </a:r>
            <a:endParaRPr lang="fr-FR" sz="900" dirty="0"/>
          </a:p>
        </p:txBody>
      </p:sp>
      <p:sp>
        <p:nvSpPr>
          <p:cNvPr id="21" name="Espace réservé du pied de page 13"/>
          <p:cNvSpPr txBox="1">
            <a:spLocks/>
          </p:cNvSpPr>
          <p:nvPr/>
        </p:nvSpPr>
        <p:spPr bwMode="auto">
          <a:xfrm>
            <a:off x="642910" y="3429000"/>
            <a:ext cx="578647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altLang="fr-FR" sz="1200" cap="small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altLang="fr-FR" sz="1200" dirty="0" smtClean="0">
                <a:solidFill>
                  <a:srgbClr val="000099"/>
                </a:solidFill>
              </a:rPr>
              <a:t>Support téléphonique : aide aux opérations</a:t>
            </a:r>
          </a:p>
          <a:p>
            <a:pPr algn="ctr"/>
            <a:r>
              <a:rPr lang="fr-FR" sz="1200" dirty="0" smtClean="0"/>
              <a:t> 01 42 46 11 73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1200" i="0" u="none" strike="noStrike" kern="1200" cap="small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3042" y="2285992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Cliquez sur le nom d’une entreprise pour entrer dans son carnet d’Annonces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8001024" y="285728"/>
            <a:ext cx="6880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/>
              <a:t>Labellisé</a:t>
            </a:r>
            <a:endParaRPr lang="fr-FR" sz="1000" dirty="0"/>
          </a:p>
        </p:txBody>
      </p:sp>
      <p:pic>
        <p:nvPicPr>
          <p:cNvPr id="24" name="Picture 23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3571876"/>
            <a:ext cx="1654475" cy="247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2571736" y="0"/>
            <a:ext cx="428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defRPr/>
            </a:pPr>
            <a:r>
              <a:rPr lang="fr-FR" altLang="fr-FR" sz="1200" cap="small" dirty="0" smtClean="0">
                <a:solidFill>
                  <a:srgbClr val="EAEAEA">
                    <a:lumMod val="50000"/>
                  </a:srgbClr>
                </a:solidFill>
              </a:rPr>
              <a:t>C</a:t>
            </a:r>
            <a:r>
              <a:rPr lang="fr-FR" altLang="fr-FR" sz="1200" dirty="0" smtClean="0">
                <a:solidFill>
                  <a:srgbClr val="EAEAEA">
                    <a:lumMod val="50000"/>
                  </a:srgbClr>
                </a:solidFill>
              </a:rPr>
              <a:t>ii</a:t>
            </a:r>
            <a:r>
              <a:rPr lang="fr-FR" altLang="fr-FR" sz="1200" cap="small" dirty="0" smtClean="0">
                <a:solidFill>
                  <a:srgbClr val="EAEAEA">
                    <a:lumMod val="50000"/>
                  </a:srgbClr>
                </a:solidFill>
              </a:rPr>
              <a:t>B, spécialiste du financement participatif (</a:t>
            </a:r>
            <a:r>
              <a:rPr lang="fr-FR" altLang="fr-FR" sz="1200" b="1" cap="small" dirty="0" smtClean="0">
                <a:solidFill>
                  <a:srgbClr val="EAEAEA">
                    <a:lumMod val="50000"/>
                  </a:srgbClr>
                </a:solidFill>
              </a:rPr>
              <a:t>depuis 1982</a:t>
            </a:r>
            <a:r>
              <a:rPr lang="fr-FR" altLang="fr-FR" sz="1200" cap="small" dirty="0" smtClean="0">
                <a:solidFill>
                  <a:srgbClr val="EAEAEA">
                    <a:lumMod val="50000"/>
                  </a:srgbClr>
                </a:solidFill>
              </a:rPr>
              <a:t>) des entreprises de croissance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11354</TotalTime>
  <Words>544</Words>
  <Application>Microsoft Office PowerPoint</Application>
  <PresentationFormat>On-screen Show (4:3)</PresentationFormat>
  <Paragraphs>83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Bold Stripes</vt:lpstr>
      <vt:lpstr>Mode d’emploi, simple : comment vous pouvez acheter, vendre, souscrire des actions d’une entreprise locale sur le  Carnet d’annonces de l’entreprise et les mettre, ou non, dans un PEA PME</vt:lpstr>
      <vt:lpstr>Au préalable avant d’acheter souscrire ou passer une annonce Il vous faut ouvrir un dossier pour placer les actions de l’entreprise que vous allez acheter.</vt:lpstr>
      <vt:lpstr>passer votre annonce à l’aide du formulaire (et après)</vt:lpstr>
      <vt:lpstr>Vous pouvez vous aussi vous intéresser et investir dans d’autres TPE  PME qui disposent d’un Carnet d’Annonces sur lesquels vous  pouvez Acheter, vendre ou souscrire leurs actions</vt:lpstr>
    </vt:vector>
  </TitlesOfParts>
  <Company>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Carnet d'annonces - mini bourse pour les PME PMI de croissance</dc:title>
  <dc:creator>http://www.ciib.fr/</dc:creator>
  <cp:lastModifiedBy>CIIB</cp:lastModifiedBy>
  <cp:revision>520</cp:revision>
  <cp:lastPrinted>2015-11-17T12:43:58Z</cp:lastPrinted>
  <dcterms:created xsi:type="dcterms:W3CDTF">2007-09-19T17:58:16Z</dcterms:created>
  <dcterms:modified xsi:type="dcterms:W3CDTF">2018-08-27T09:35:29Z</dcterms:modified>
</cp:coreProperties>
</file>