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
  </p:notesMasterIdLst>
  <p:handoutMasterIdLst>
    <p:handoutMasterId r:id="rId7"/>
  </p:handoutMasterIdLst>
  <p:sldIdLst>
    <p:sldId id="363" r:id="rId2"/>
    <p:sldId id="404" r:id="rId3"/>
    <p:sldId id="405" r:id="rId4"/>
    <p:sldId id="365" r:id="rId5"/>
  </p:sldIdLst>
  <p:sldSz cx="9144000" cy="6858000" type="screen4x3"/>
  <p:notesSz cx="6797675" cy="9928225"/>
  <p:defaultTextStyle>
    <a:defPPr>
      <a:defRPr lang="fr-FR"/>
    </a:defPPr>
    <a:lvl1pPr algn="l" rtl="0" eaLnBrk="0" fontAlgn="base" hangingPunct="0">
      <a:spcBef>
        <a:spcPct val="0"/>
      </a:spcBef>
      <a:spcAft>
        <a:spcPct val="0"/>
      </a:spcAft>
      <a:defRPr sz="2400"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Helvetica" pitchFamily="34" charset="0"/>
        <a:ea typeface="+mn-ea"/>
        <a:cs typeface="+mn-cs"/>
      </a:defRPr>
    </a:lvl5pPr>
    <a:lvl6pPr marL="2286000" algn="l" defTabSz="914400" rtl="0" eaLnBrk="1" latinLnBrk="0" hangingPunct="1">
      <a:defRPr sz="2400" kern="1200">
        <a:solidFill>
          <a:schemeClr val="tx1"/>
        </a:solidFill>
        <a:latin typeface="Helvetica" pitchFamily="34" charset="0"/>
        <a:ea typeface="+mn-ea"/>
        <a:cs typeface="+mn-cs"/>
      </a:defRPr>
    </a:lvl6pPr>
    <a:lvl7pPr marL="2743200" algn="l" defTabSz="914400" rtl="0" eaLnBrk="1" latinLnBrk="0" hangingPunct="1">
      <a:defRPr sz="2400" kern="1200">
        <a:solidFill>
          <a:schemeClr val="tx1"/>
        </a:solidFill>
        <a:latin typeface="Helvetica" pitchFamily="34" charset="0"/>
        <a:ea typeface="+mn-ea"/>
        <a:cs typeface="+mn-cs"/>
      </a:defRPr>
    </a:lvl7pPr>
    <a:lvl8pPr marL="3200400" algn="l" defTabSz="914400" rtl="0" eaLnBrk="1" latinLnBrk="0" hangingPunct="1">
      <a:defRPr sz="2400" kern="1200">
        <a:solidFill>
          <a:schemeClr val="tx1"/>
        </a:solidFill>
        <a:latin typeface="Helvetica" pitchFamily="34" charset="0"/>
        <a:ea typeface="+mn-ea"/>
        <a:cs typeface="+mn-cs"/>
      </a:defRPr>
    </a:lvl8pPr>
    <a:lvl9pPr marL="3657600" algn="l" defTabSz="914400" rtl="0" eaLnBrk="1" latinLnBrk="0" hangingPunct="1">
      <a:defRPr sz="2400"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5F5F5F"/>
    <a:srgbClr val="336699"/>
    <a:srgbClr val="3C78B4"/>
    <a:srgbClr val="93DBFF"/>
    <a:srgbClr val="FF0000"/>
    <a:srgbClr val="FFFF00"/>
    <a:srgbClr val="C3E1FF"/>
    <a:srgbClr val="00003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9332" autoAdjust="0"/>
    <p:restoredTop sz="82898" autoAdjust="0"/>
  </p:normalViewPr>
  <p:slideViewPr>
    <p:cSldViewPr>
      <p:cViewPr>
        <p:scale>
          <a:sx n="100" d="100"/>
          <a:sy n="100" d="100"/>
        </p:scale>
        <p:origin x="-195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26" y="170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2946346" cy="496253"/>
          </a:xfrm>
          <a:prstGeom prst="rect">
            <a:avLst/>
          </a:prstGeom>
          <a:noFill/>
          <a:ln w="9525">
            <a:noFill/>
            <a:miter lim="800000"/>
            <a:headEnd/>
            <a:tailEnd/>
          </a:ln>
          <a:effectLst/>
        </p:spPr>
        <p:txBody>
          <a:bodyPr vert="horz" wrap="square" lIns="93044" tIns="46522" rIns="93044" bIns="46522" numCol="1" anchor="t" anchorCtr="0" compatLnSpc="1">
            <a:prstTxWarp prst="textNoShape">
              <a:avLst/>
            </a:prstTxWarp>
          </a:bodyPr>
          <a:lstStyle>
            <a:lvl1pPr defTabSz="928880">
              <a:defRPr sz="1300">
                <a:latin typeface="Times New Roman" pitchFamily="18" charset="0"/>
              </a:defRPr>
            </a:lvl1pPr>
          </a:lstStyle>
          <a:p>
            <a:pPr>
              <a:defRPr/>
            </a:pPr>
            <a:endParaRPr lang="fr-FR" altLang="fr-FR"/>
          </a:p>
        </p:txBody>
      </p:sp>
      <p:sp>
        <p:nvSpPr>
          <p:cNvPr id="22531" name="Rectangle 3"/>
          <p:cNvSpPr>
            <a:spLocks noGrp="1" noChangeArrowheads="1"/>
          </p:cNvSpPr>
          <p:nvPr>
            <p:ph type="dt" sz="quarter" idx="1"/>
          </p:nvPr>
        </p:nvSpPr>
        <p:spPr bwMode="auto">
          <a:xfrm>
            <a:off x="3851329" y="0"/>
            <a:ext cx="2946346" cy="496253"/>
          </a:xfrm>
          <a:prstGeom prst="rect">
            <a:avLst/>
          </a:prstGeom>
          <a:noFill/>
          <a:ln w="9525">
            <a:noFill/>
            <a:miter lim="800000"/>
            <a:headEnd/>
            <a:tailEnd/>
          </a:ln>
          <a:effectLst/>
        </p:spPr>
        <p:txBody>
          <a:bodyPr vert="horz" wrap="square" lIns="93044" tIns="46522" rIns="93044" bIns="46522" numCol="1" anchor="t" anchorCtr="0" compatLnSpc="1">
            <a:prstTxWarp prst="textNoShape">
              <a:avLst/>
            </a:prstTxWarp>
          </a:bodyPr>
          <a:lstStyle>
            <a:lvl1pPr algn="r" defTabSz="928880">
              <a:defRPr sz="1300">
                <a:latin typeface="Times New Roman" pitchFamily="18" charset="0"/>
              </a:defRPr>
            </a:lvl1pPr>
          </a:lstStyle>
          <a:p>
            <a:pPr>
              <a:defRPr/>
            </a:pPr>
            <a:endParaRPr lang="fr-FR" altLang="fr-FR"/>
          </a:p>
        </p:txBody>
      </p:sp>
      <p:sp>
        <p:nvSpPr>
          <p:cNvPr id="22532" name="Rectangle 4"/>
          <p:cNvSpPr>
            <a:spLocks noGrp="1" noChangeArrowheads="1"/>
          </p:cNvSpPr>
          <p:nvPr>
            <p:ph type="ftr" sz="quarter" idx="2"/>
          </p:nvPr>
        </p:nvSpPr>
        <p:spPr bwMode="auto">
          <a:xfrm>
            <a:off x="1" y="9431973"/>
            <a:ext cx="2946346" cy="496252"/>
          </a:xfrm>
          <a:prstGeom prst="rect">
            <a:avLst/>
          </a:prstGeom>
          <a:noFill/>
          <a:ln w="9525">
            <a:noFill/>
            <a:miter lim="800000"/>
            <a:headEnd/>
            <a:tailEnd/>
          </a:ln>
          <a:effectLst/>
        </p:spPr>
        <p:txBody>
          <a:bodyPr vert="horz" wrap="square" lIns="93044" tIns="46522" rIns="93044" bIns="46522" numCol="1" anchor="b" anchorCtr="0" compatLnSpc="1">
            <a:prstTxWarp prst="textNoShape">
              <a:avLst/>
            </a:prstTxWarp>
          </a:bodyPr>
          <a:lstStyle>
            <a:lvl1pPr defTabSz="928880">
              <a:defRPr sz="1300">
                <a:latin typeface="Times New Roman" pitchFamily="18" charset="0"/>
              </a:defRPr>
            </a:lvl1pPr>
          </a:lstStyle>
          <a:p>
            <a:pPr>
              <a:defRPr/>
            </a:pPr>
            <a:endParaRPr lang="fr-FR" altLang="fr-FR"/>
          </a:p>
        </p:txBody>
      </p:sp>
      <p:sp>
        <p:nvSpPr>
          <p:cNvPr id="22533" name="Rectangle 5"/>
          <p:cNvSpPr>
            <a:spLocks noGrp="1" noChangeArrowheads="1"/>
          </p:cNvSpPr>
          <p:nvPr>
            <p:ph type="sldNum" sz="quarter" idx="3"/>
          </p:nvPr>
        </p:nvSpPr>
        <p:spPr bwMode="auto">
          <a:xfrm>
            <a:off x="3851329" y="9431973"/>
            <a:ext cx="2946346" cy="496252"/>
          </a:xfrm>
          <a:prstGeom prst="rect">
            <a:avLst/>
          </a:prstGeom>
          <a:noFill/>
          <a:ln w="9525">
            <a:noFill/>
            <a:miter lim="800000"/>
            <a:headEnd/>
            <a:tailEnd/>
          </a:ln>
          <a:effectLst/>
        </p:spPr>
        <p:txBody>
          <a:bodyPr vert="horz" wrap="square" lIns="93044" tIns="46522" rIns="93044" bIns="46522" numCol="1" anchor="b" anchorCtr="0" compatLnSpc="1">
            <a:prstTxWarp prst="textNoShape">
              <a:avLst/>
            </a:prstTxWarp>
          </a:bodyPr>
          <a:lstStyle>
            <a:lvl1pPr algn="r" defTabSz="928880">
              <a:defRPr sz="1300">
                <a:latin typeface="Times New Roman" pitchFamily="18" charset="0"/>
              </a:defRPr>
            </a:lvl1pPr>
          </a:lstStyle>
          <a:p>
            <a:pPr>
              <a:defRPr/>
            </a:pPr>
            <a:fld id="{5E61957B-02F6-498D-99FF-21F6A79F50C6}"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346" cy="496253"/>
          </a:xfrm>
          <a:prstGeom prst="rect">
            <a:avLst/>
          </a:prstGeom>
          <a:noFill/>
          <a:ln w="9525">
            <a:noFill/>
            <a:miter lim="800000"/>
            <a:headEnd/>
            <a:tailEnd/>
          </a:ln>
          <a:effectLst/>
        </p:spPr>
        <p:txBody>
          <a:bodyPr vert="horz" wrap="square" lIns="93044" tIns="46522" rIns="93044" bIns="46522" numCol="1" anchor="t" anchorCtr="0" compatLnSpc="1">
            <a:prstTxWarp prst="textNoShape">
              <a:avLst/>
            </a:prstTxWarp>
          </a:bodyPr>
          <a:lstStyle>
            <a:lvl1pPr defTabSz="928880">
              <a:defRPr sz="1300">
                <a:latin typeface="Times New Roman" pitchFamily="18" charset="0"/>
              </a:defRPr>
            </a:lvl1pPr>
          </a:lstStyle>
          <a:p>
            <a:pPr>
              <a:defRPr/>
            </a:pPr>
            <a:endParaRPr lang="fr-FR" altLang="fr-FR"/>
          </a:p>
        </p:txBody>
      </p:sp>
      <p:sp>
        <p:nvSpPr>
          <p:cNvPr id="5123" name="Rectangle 3"/>
          <p:cNvSpPr>
            <a:spLocks noGrp="1" noChangeArrowheads="1"/>
          </p:cNvSpPr>
          <p:nvPr>
            <p:ph type="dt" idx="1"/>
          </p:nvPr>
        </p:nvSpPr>
        <p:spPr bwMode="auto">
          <a:xfrm>
            <a:off x="3851329" y="0"/>
            <a:ext cx="2946346" cy="496253"/>
          </a:xfrm>
          <a:prstGeom prst="rect">
            <a:avLst/>
          </a:prstGeom>
          <a:noFill/>
          <a:ln w="9525">
            <a:noFill/>
            <a:miter lim="800000"/>
            <a:headEnd/>
            <a:tailEnd/>
          </a:ln>
          <a:effectLst/>
        </p:spPr>
        <p:txBody>
          <a:bodyPr vert="horz" wrap="square" lIns="93044" tIns="46522" rIns="93044" bIns="46522" numCol="1" anchor="t" anchorCtr="0" compatLnSpc="1">
            <a:prstTxWarp prst="textNoShape">
              <a:avLst/>
            </a:prstTxWarp>
          </a:bodyPr>
          <a:lstStyle>
            <a:lvl1pPr algn="r" defTabSz="928880">
              <a:defRPr sz="1300">
                <a:latin typeface="Times New Roman" pitchFamily="18" charset="0"/>
              </a:defRPr>
            </a:lvl1pPr>
          </a:lstStyle>
          <a:p>
            <a:pPr>
              <a:defRPr/>
            </a:pPr>
            <a:endParaRPr lang="fr-FR" altLang="fr-FR"/>
          </a:p>
        </p:txBody>
      </p:sp>
      <p:sp>
        <p:nvSpPr>
          <p:cNvPr id="19460"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568" y="4715194"/>
            <a:ext cx="4984539" cy="4469446"/>
          </a:xfrm>
          <a:prstGeom prst="rect">
            <a:avLst/>
          </a:prstGeom>
          <a:noFill/>
          <a:ln w="9525">
            <a:noFill/>
            <a:miter lim="800000"/>
            <a:headEnd/>
            <a:tailEnd/>
          </a:ln>
          <a:effectLst/>
        </p:spPr>
        <p:txBody>
          <a:bodyPr vert="horz" wrap="square" lIns="93044" tIns="46522" rIns="93044" bIns="4652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1" y="9431973"/>
            <a:ext cx="2946346" cy="496252"/>
          </a:xfrm>
          <a:prstGeom prst="rect">
            <a:avLst/>
          </a:prstGeom>
          <a:noFill/>
          <a:ln w="9525">
            <a:noFill/>
            <a:miter lim="800000"/>
            <a:headEnd/>
            <a:tailEnd/>
          </a:ln>
          <a:effectLst/>
        </p:spPr>
        <p:txBody>
          <a:bodyPr vert="horz" wrap="square" lIns="93044" tIns="46522" rIns="93044" bIns="46522" numCol="1" anchor="b" anchorCtr="0" compatLnSpc="1">
            <a:prstTxWarp prst="textNoShape">
              <a:avLst/>
            </a:prstTxWarp>
          </a:bodyPr>
          <a:lstStyle>
            <a:lvl1pPr defTabSz="928880">
              <a:defRPr sz="1300">
                <a:latin typeface="Times New Roman" pitchFamily="18" charset="0"/>
              </a:defRPr>
            </a:lvl1pPr>
          </a:lstStyle>
          <a:p>
            <a:pPr>
              <a:defRPr/>
            </a:pPr>
            <a:endParaRPr lang="fr-FR" altLang="fr-FR"/>
          </a:p>
        </p:txBody>
      </p:sp>
      <p:sp>
        <p:nvSpPr>
          <p:cNvPr id="5127" name="Rectangle 7"/>
          <p:cNvSpPr>
            <a:spLocks noGrp="1" noChangeArrowheads="1"/>
          </p:cNvSpPr>
          <p:nvPr>
            <p:ph type="sldNum" sz="quarter" idx="5"/>
          </p:nvPr>
        </p:nvSpPr>
        <p:spPr bwMode="auto">
          <a:xfrm>
            <a:off x="3851329" y="9431973"/>
            <a:ext cx="2946346" cy="496252"/>
          </a:xfrm>
          <a:prstGeom prst="rect">
            <a:avLst/>
          </a:prstGeom>
          <a:noFill/>
          <a:ln w="9525">
            <a:noFill/>
            <a:miter lim="800000"/>
            <a:headEnd/>
            <a:tailEnd/>
          </a:ln>
          <a:effectLst/>
        </p:spPr>
        <p:txBody>
          <a:bodyPr vert="horz" wrap="square" lIns="93044" tIns="46522" rIns="93044" bIns="46522" numCol="1" anchor="b" anchorCtr="0" compatLnSpc="1">
            <a:prstTxWarp prst="textNoShape">
              <a:avLst/>
            </a:prstTxWarp>
          </a:bodyPr>
          <a:lstStyle>
            <a:lvl1pPr algn="r" defTabSz="928880">
              <a:defRPr sz="1300">
                <a:latin typeface="Times New Roman" pitchFamily="18" charset="0"/>
              </a:defRPr>
            </a:lvl1pPr>
          </a:lstStyle>
          <a:p>
            <a:pPr>
              <a:defRPr/>
            </a:pPr>
            <a:fld id="{FE0DFDDF-3E03-4102-A45C-41062EA7FCDB}"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5AAB53B-0AF9-45E5-90AF-C2807800730B}" type="slidenum">
              <a:rPr lang="fr-FR" altLang="fr-FR" smtClean="0"/>
              <a:pPr/>
              <a:t>1</a:t>
            </a:fld>
            <a:endParaRPr lang="fr-FR" altLang="fr-FR"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spcBef>
                <a:spcPct val="50000"/>
              </a:spcBef>
            </a:pPr>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751306E-8154-43F8-ADD4-D3C119E479FC}" type="slidenum">
              <a:rPr lang="fr-FR" altLang="fr-FR" smtClean="0"/>
              <a:pPr/>
              <a:t>4</a:t>
            </a:fld>
            <a:endParaRPr lang="fr-FR" altLang="fr-F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p:spPr>
        <p:txBody>
          <a:bodyPr wrap="none" anchor="ct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eaLnBrk="1" hangingPunct="1">
              <a:defRPr/>
            </a:pPr>
            <a:endParaRPr kumimoji="1" lang="en-US" altLang="fr-FR" smtClean="0"/>
          </a:p>
        </p:txBody>
      </p:sp>
      <p:pic>
        <p:nvPicPr>
          <p:cNvPr id="5" name="Picture 72" descr="FINNOV-LOGOdef-Q vHC"/>
          <p:cNvPicPr>
            <a:picLocks noChangeAspect="1" noChangeArrowheads="1"/>
          </p:cNvPicPr>
          <p:nvPr userDrawn="1"/>
        </p:nvPicPr>
        <p:blipFill>
          <a:blip r:embed="rId2"/>
          <a:srcRect/>
          <a:stretch>
            <a:fillRect/>
          </a:stretch>
        </p:blipFill>
        <p:spPr bwMode="auto">
          <a:xfrm>
            <a:off x="6599238" y="138113"/>
            <a:ext cx="2365375" cy="698500"/>
          </a:xfrm>
          <a:prstGeom prst="rect">
            <a:avLst/>
          </a:prstGeom>
          <a:noFill/>
          <a:ln w="9525">
            <a:noFill/>
            <a:miter lim="800000"/>
            <a:headEnd/>
            <a:tailEnd/>
          </a:ln>
        </p:spPr>
      </p:pic>
      <p:sp>
        <p:nvSpPr>
          <p:cNvPr id="135235"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135236"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ltLang="fr-FR"/>
          </a:p>
        </p:txBody>
      </p:sp>
      <p:sp>
        <p:nvSpPr>
          <p:cNvPr id="7" name="Rectangle 70"/>
          <p:cNvSpPr>
            <a:spLocks noGrp="1" noChangeArrowheads="1"/>
          </p:cNvSpPr>
          <p:nvPr>
            <p:ph type="ftr" sz="quarter" idx="11"/>
          </p:nvPr>
        </p:nvSpPr>
        <p:spPr>
          <a:xfrm>
            <a:off x="3124200" y="6248400"/>
            <a:ext cx="2895600" cy="457200"/>
          </a:xfrm>
        </p:spPr>
        <p:txBody>
          <a:bodyPr/>
          <a:lstStyle>
            <a:lvl1pPr>
              <a:defRPr/>
            </a:lvl1pPr>
          </a:lstStyle>
          <a:p>
            <a:pPr>
              <a:defRPr/>
            </a:pPr>
            <a:r>
              <a:rPr lang="fr-FR" altLang="fr-FR" smtClean="0"/>
              <a:t>Spécialiste en financement alternatif des TPE &amp; PME de croissance</a:t>
            </a:r>
            <a:endParaRPr lang="en-US" altLang="fr-FR"/>
          </a:p>
        </p:txBody>
      </p:sp>
      <p:sp>
        <p:nvSpPr>
          <p:cNvPr id="8" name="Rectangle 71"/>
          <p:cNvSpPr>
            <a:spLocks noGrp="1" noChangeArrowheads="1"/>
          </p:cNvSpPr>
          <p:nvPr>
            <p:ph type="sldNum" sz="quarter" idx="12"/>
          </p:nvPr>
        </p:nvSpPr>
        <p:spPr>
          <a:xfrm>
            <a:off x="7019925" y="6284913"/>
            <a:ext cx="1905000" cy="457200"/>
          </a:xfrm>
        </p:spPr>
        <p:txBody>
          <a:bodyPr/>
          <a:lstStyle>
            <a:lvl1pPr>
              <a:defRPr/>
            </a:lvl1pPr>
          </a:lstStyle>
          <a:p>
            <a:pPr>
              <a:defRPr/>
            </a:pPr>
            <a:fld id="{950E8600-8A82-4699-84E3-F6BBE5A1E030}" type="slidenum">
              <a:rPr lang="en-US" altLang="fr-FR"/>
              <a:pPr>
                <a:defRPr/>
              </a:pPr>
              <a:t>‹#›</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6" name="Rectangle 69"/>
          <p:cNvSpPr>
            <a:spLocks noGrp="1" noChangeArrowheads="1"/>
          </p:cNvSpPr>
          <p:nvPr>
            <p:ph type="sldNum" sz="quarter" idx="12"/>
          </p:nvPr>
        </p:nvSpPr>
        <p:spPr>
          <a:ln/>
        </p:spPr>
        <p:txBody>
          <a:bodyPr/>
          <a:lstStyle>
            <a:lvl1pPr>
              <a:defRPr/>
            </a:lvl1pPr>
          </a:lstStyle>
          <a:p>
            <a:pPr>
              <a:defRPr/>
            </a:pPr>
            <a:fld id="{88C87AC3-4DDE-41B4-B254-76FBDBC9F235}" type="slidenum">
              <a:rPr lang="en-US" altLang="fr-FR"/>
              <a:pPr>
                <a:defRPr/>
              </a:pPr>
              <a:t>‹#›</a:t>
            </a:fld>
            <a:endParaRPr lang="en-US"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4525" y="533400"/>
            <a:ext cx="2039938" cy="5562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71538" y="533400"/>
            <a:ext cx="5970587"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6" name="Rectangle 69"/>
          <p:cNvSpPr>
            <a:spLocks noGrp="1" noChangeArrowheads="1"/>
          </p:cNvSpPr>
          <p:nvPr>
            <p:ph type="sldNum" sz="quarter" idx="12"/>
          </p:nvPr>
        </p:nvSpPr>
        <p:spPr>
          <a:ln/>
        </p:spPr>
        <p:txBody>
          <a:bodyPr/>
          <a:lstStyle>
            <a:lvl1pPr>
              <a:defRPr/>
            </a:lvl1pPr>
          </a:lstStyle>
          <a:p>
            <a:pPr>
              <a:defRPr/>
            </a:pPr>
            <a:fld id="{549A2081-7DE8-49BC-916E-A547F3323FB8}" type="slidenum">
              <a:rPr lang="en-US" altLang="fr-FR"/>
              <a:pPr>
                <a:defRPr/>
              </a:pPr>
              <a:t>‹#›</a:t>
            </a:fld>
            <a:endParaRPr lang="en-US"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71538" y="533400"/>
            <a:ext cx="8162925" cy="1090613"/>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912813" y="1905000"/>
            <a:ext cx="3978275" cy="4191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43488" y="1905000"/>
            <a:ext cx="3979862" cy="4191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7" name="Rectangle 69"/>
          <p:cNvSpPr>
            <a:spLocks noGrp="1" noChangeArrowheads="1"/>
          </p:cNvSpPr>
          <p:nvPr>
            <p:ph type="sldNum" sz="quarter" idx="12"/>
          </p:nvPr>
        </p:nvSpPr>
        <p:spPr>
          <a:ln/>
        </p:spPr>
        <p:txBody>
          <a:bodyPr/>
          <a:lstStyle>
            <a:lvl1pPr>
              <a:defRPr/>
            </a:lvl1pPr>
          </a:lstStyle>
          <a:p>
            <a:pPr>
              <a:defRPr/>
            </a:pPr>
            <a:fld id="{9DED2A59-67FB-40D1-903E-58F41CC5E397}" type="slidenum">
              <a:rPr lang="en-US" altLang="fr-FR"/>
              <a:pPr>
                <a:defRPr/>
              </a:pPr>
              <a:t>‹#›</a:t>
            </a:fld>
            <a:endParaRPr lang="en-US"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6" name="Rectangle 69"/>
          <p:cNvSpPr>
            <a:spLocks noGrp="1" noChangeArrowheads="1"/>
          </p:cNvSpPr>
          <p:nvPr>
            <p:ph type="sldNum" sz="quarter" idx="12"/>
          </p:nvPr>
        </p:nvSpPr>
        <p:spPr>
          <a:ln/>
        </p:spPr>
        <p:txBody>
          <a:bodyPr/>
          <a:lstStyle>
            <a:lvl1pPr>
              <a:defRPr/>
            </a:lvl1pPr>
          </a:lstStyle>
          <a:p>
            <a:pPr>
              <a:defRPr/>
            </a:pPr>
            <a:fld id="{5CFE1F22-354F-4835-A3FE-96FCFA89EA8A}" type="slidenum">
              <a:rPr lang="en-US" altLang="fr-FR"/>
              <a:pPr>
                <a:defRPr/>
              </a:pPr>
              <a:t>‹#›</a:t>
            </a:fld>
            <a:endParaRPr lang="en-US"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6" name="Rectangle 69"/>
          <p:cNvSpPr>
            <a:spLocks noGrp="1" noChangeArrowheads="1"/>
          </p:cNvSpPr>
          <p:nvPr>
            <p:ph type="sldNum" sz="quarter" idx="12"/>
          </p:nvPr>
        </p:nvSpPr>
        <p:spPr>
          <a:ln/>
        </p:spPr>
        <p:txBody>
          <a:bodyPr/>
          <a:lstStyle>
            <a:lvl1pPr>
              <a:defRPr/>
            </a:lvl1pPr>
          </a:lstStyle>
          <a:p>
            <a:pPr>
              <a:defRPr/>
            </a:pPr>
            <a:fld id="{B2048405-75D0-490D-AF6B-97332067ACFA}" type="slidenum">
              <a:rPr lang="en-US" altLang="fr-FR"/>
              <a:pPr>
                <a:defRPr/>
              </a:pPr>
              <a:t>‹#›</a:t>
            </a:fld>
            <a:endParaRPr lang="en-US"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7" name="Rectangle 69"/>
          <p:cNvSpPr>
            <a:spLocks noGrp="1" noChangeArrowheads="1"/>
          </p:cNvSpPr>
          <p:nvPr>
            <p:ph type="sldNum" sz="quarter" idx="12"/>
          </p:nvPr>
        </p:nvSpPr>
        <p:spPr>
          <a:ln/>
        </p:spPr>
        <p:txBody>
          <a:bodyPr/>
          <a:lstStyle>
            <a:lvl1pPr>
              <a:defRPr/>
            </a:lvl1pPr>
          </a:lstStyle>
          <a:p>
            <a:pPr>
              <a:defRPr/>
            </a:pPr>
            <a:fld id="{7A7927D8-A5EA-49C6-B5B9-798CE145DB97}" type="slidenum">
              <a:rPr lang="en-US" altLang="fr-FR"/>
              <a:pPr>
                <a:defRPr/>
              </a:pPr>
              <a:t>‹#›</a:t>
            </a:fld>
            <a:endParaRPr lang="en-US"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8"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9" name="Rectangle 69"/>
          <p:cNvSpPr>
            <a:spLocks noGrp="1" noChangeArrowheads="1"/>
          </p:cNvSpPr>
          <p:nvPr>
            <p:ph type="sldNum" sz="quarter" idx="12"/>
          </p:nvPr>
        </p:nvSpPr>
        <p:spPr>
          <a:ln/>
        </p:spPr>
        <p:txBody>
          <a:bodyPr/>
          <a:lstStyle>
            <a:lvl1pPr>
              <a:defRPr/>
            </a:lvl1pPr>
          </a:lstStyle>
          <a:p>
            <a:pPr>
              <a:defRPr/>
            </a:pPr>
            <a:fld id="{46092C5B-3500-49A0-B8D2-E23DB73D4DDE}" type="slidenum">
              <a:rPr lang="en-US" altLang="fr-FR"/>
              <a:pPr>
                <a:defRPr/>
              </a:pPr>
              <a:t>‹#›</a:t>
            </a:fld>
            <a:endParaRPr lang="en-US"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4"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5" name="Rectangle 69"/>
          <p:cNvSpPr>
            <a:spLocks noGrp="1" noChangeArrowheads="1"/>
          </p:cNvSpPr>
          <p:nvPr>
            <p:ph type="sldNum" sz="quarter" idx="12"/>
          </p:nvPr>
        </p:nvSpPr>
        <p:spPr>
          <a:ln/>
        </p:spPr>
        <p:txBody>
          <a:bodyPr/>
          <a:lstStyle>
            <a:lvl1pPr>
              <a:defRPr/>
            </a:lvl1pPr>
          </a:lstStyle>
          <a:p>
            <a:pPr>
              <a:defRPr/>
            </a:pPr>
            <a:fld id="{E636DC6D-27FE-44AE-B527-D7EDC724D8D6}" type="slidenum">
              <a:rPr lang="en-US" altLang="fr-FR"/>
              <a:pPr>
                <a:defRPr/>
              </a:pPr>
              <a:t>‹#›</a:t>
            </a:fld>
            <a:endParaRPr lang="en-US"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3"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4" name="Rectangle 69"/>
          <p:cNvSpPr>
            <a:spLocks noGrp="1" noChangeArrowheads="1"/>
          </p:cNvSpPr>
          <p:nvPr>
            <p:ph type="sldNum" sz="quarter" idx="12"/>
          </p:nvPr>
        </p:nvSpPr>
        <p:spPr>
          <a:ln/>
        </p:spPr>
        <p:txBody>
          <a:bodyPr/>
          <a:lstStyle>
            <a:lvl1pPr>
              <a:defRPr/>
            </a:lvl1pPr>
          </a:lstStyle>
          <a:p>
            <a:pPr>
              <a:defRPr/>
            </a:pPr>
            <a:fld id="{4B8C0FF0-C456-46A8-A1A0-B3F982EF8D8D}" type="slidenum">
              <a:rPr lang="en-US" altLang="fr-FR"/>
              <a:pPr>
                <a:defRPr/>
              </a:pPr>
              <a:t>‹#›</a:t>
            </a:fld>
            <a:endParaRPr lang="en-US"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7" name="Rectangle 69"/>
          <p:cNvSpPr>
            <a:spLocks noGrp="1" noChangeArrowheads="1"/>
          </p:cNvSpPr>
          <p:nvPr>
            <p:ph type="sldNum" sz="quarter" idx="12"/>
          </p:nvPr>
        </p:nvSpPr>
        <p:spPr>
          <a:ln/>
        </p:spPr>
        <p:txBody>
          <a:bodyPr/>
          <a:lstStyle>
            <a:lvl1pPr>
              <a:defRPr/>
            </a:lvl1pPr>
          </a:lstStyle>
          <a:p>
            <a:pPr>
              <a:defRPr/>
            </a:pPr>
            <a:fld id="{1D053A54-1620-41CC-8220-7061D4621D98}" type="slidenum">
              <a:rPr lang="en-US" altLang="fr-FR"/>
              <a:pPr>
                <a:defRPr/>
              </a:pPr>
              <a:t>‹#›</a:t>
            </a:fld>
            <a:endParaRPr lang="en-US"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68"/>
          <p:cNvSpPr>
            <a:spLocks noGrp="1" noChangeArrowheads="1"/>
          </p:cNvSpPr>
          <p:nvPr>
            <p:ph type="ftr" sz="quarter" idx="11"/>
          </p:nvPr>
        </p:nvSpPr>
        <p:spPr>
          <a:ln/>
        </p:spPr>
        <p:txBody>
          <a:bodyPr/>
          <a:lstStyle>
            <a:lvl1pPr>
              <a:defRPr/>
            </a:lvl1pPr>
          </a:lstStyle>
          <a:p>
            <a:pPr>
              <a:defRPr/>
            </a:pPr>
            <a:r>
              <a:rPr lang="fr-FR" altLang="fr-FR" smtClean="0"/>
              <a:t>Spécialiste en financement alternatif des TPE &amp; PME de croissance</a:t>
            </a:r>
            <a:endParaRPr lang="en-US" altLang="fr-FR"/>
          </a:p>
        </p:txBody>
      </p:sp>
      <p:sp>
        <p:nvSpPr>
          <p:cNvPr id="7" name="Rectangle 69"/>
          <p:cNvSpPr>
            <a:spLocks noGrp="1" noChangeArrowheads="1"/>
          </p:cNvSpPr>
          <p:nvPr>
            <p:ph type="sldNum" sz="quarter" idx="12"/>
          </p:nvPr>
        </p:nvSpPr>
        <p:spPr>
          <a:ln/>
        </p:spPr>
        <p:txBody>
          <a:bodyPr/>
          <a:lstStyle>
            <a:lvl1pPr>
              <a:defRPr/>
            </a:lvl1pPr>
          </a:lstStyle>
          <a:p>
            <a:pPr>
              <a:defRPr/>
            </a:pPr>
            <a:fld id="{5B8F6451-6105-4AB1-8C0B-C562201625F9}" type="slidenum">
              <a:rPr lang="en-US" altLang="fr-FR"/>
              <a:pPr>
                <a:defRPr/>
              </a:pPr>
              <a:t>‹#›</a:t>
            </a:fld>
            <a:endParaRPr lang="en-US"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p:cNvSpPr>
            <a:spLocks noGrp="1" noChangeArrowheads="1"/>
          </p:cNvSpPr>
          <p:nvPr>
            <p:ph type="title"/>
          </p:nvPr>
        </p:nvSpPr>
        <p:spPr bwMode="auto">
          <a:xfrm>
            <a:off x="871538" y="533400"/>
            <a:ext cx="8162925" cy="1090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fr-FR" smtClean="0"/>
              <a:t>Click to edit Master title style</a:t>
            </a:r>
          </a:p>
        </p:txBody>
      </p:sp>
      <p:sp>
        <p:nvSpPr>
          <p:cNvPr id="1027"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34211"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fr-FR"/>
          </a:p>
        </p:txBody>
      </p:sp>
      <p:sp>
        <p:nvSpPr>
          <p:cNvPr id="134212"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r>
              <a:rPr lang="fr-FR" altLang="fr-FR" smtClean="0"/>
              <a:t>Spécialiste en financement alternatif des TPE &amp; PME de croissance</a:t>
            </a:r>
            <a:endParaRPr lang="en-US" altLang="fr-FR"/>
          </a:p>
        </p:txBody>
      </p:sp>
      <p:sp>
        <p:nvSpPr>
          <p:cNvPr id="134213"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D1BF51BD-2822-442F-AEF8-F711CCC0846E}" type="slidenum">
              <a:rPr lang="en-US" altLang="fr-FR"/>
              <a:pPr>
                <a:defRPr/>
              </a:pPr>
              <a:t>‹#›</a:t>
            </a:fld>
            <a:endParaRPr lang="en-US" altLang="fr-FR"/>
          </a:p>
        </p:txBody>
      </p:sp>
      <p:sp>
        <p:nvSpPr>
          <p:cNvPr id="1031" name="Rectangle 72"/>
          <p:cNvSpPr>
            <a:spLocks noChangeArrowheads="1"/>
          </p:cNvSpPr>
          <p:nvPr userDrawn="1"/>
        </p:nvSpPr>
        <p:spPr bwMode="auto">
          <a:xfrm>
            <a:off x="0" y="1600200"/>
            <a:ext cx="4892675" cy="76200"/>
          </a:xfrm>
          <a:prstGeom prst="rect">
            <a:avLst/>
          </a:prstGeom>
          <a:solidFill>
            <a:schemeClr val="hlink">
              <a:alpha val="50195"/>
            </a:schemeClr>
          </a:solidFill>
          <a:ln>
            <a:noFill/>
          </a:ln>
          <a:extLst/>
        </p:spPr>
        <p:txBody>
          <a:bodyPr wrap="none" anchor="ct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eaLnBrk="1" hangingPunct="1">
              <a:defRPr/>
            </a:pPr>
            <a:endParaRPr kumimoji="1" lang="en-US" altLang="fr-FR" smtClean="0"/>
          </a:p>
        </p:txBody>
      </p:sp>
      <p:pic>
        <p:nvPicPr>
          <p:cNvPr id="1032" name="Picture 74" descr="FINNOV-LOGOdef-Q vHC"/>
          <p:cNvPicPr>
            <a:picLocks noChangeAspect="1" noChangeArrowheads="1"/>
          </p:cNvPicPr>
          <p:nvPr userDrawn="1"/>
        </p:nvPicPr>
        <p:blipFill>
          <a:blip r:embed="rId14"/>
          <a:srcRect/>
          <a:stretch>
            <a:fillRect/>
          </a:stretch>
        </p:blipFill>
        <p:spPr bwMode="auto">
          <a:xfrm>
            <a:off x="6599238" y="138113"/>
            <a:ext cx="2365375" cy="698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0"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Helvetica" pitchFamily="34" charset="0"/>
        </a:defRPr>
      </a:lvl2pPr>
      <a:lvl3pPr algn="l" rtl="0" eaLnBrk="0" fontAlgn="base" hangingPunct="0">
        <a:spcBef>
          <a:spcPct val="0"/>
        </a:spcBef>
        <a:spcAft>
          <a:spcPct val="0"/>
        </a:spcAft>
        <a:defRPr sz="4400">
          <a:solidFill>
            <a:schemeClr val="tx2"/>
          </a:solidFill>
          <a:latin typeface="Helvetica" pitchFamily="34" charset="0"/>
        </a:defRPr>
      </a:lvl3pPr>
      <a:lvl4pPr algn="l" rtl="0" eaLnBrk="0" fontAlgn="base" hangingPunct="0">
        <a:spcBef>
          <a:spcPct val="0"/>
        </a:spcBef>
        <a:spcAft>
          <a:spcPct val="0"/>
        </a:spcAft>
        <a:defRPr sz="4400">
          <a:solidFill>
            <a:schemeClr val="tx2"/>
          </a:solidFill>
          <a:latin typeface="Helvetica" pitchFamily="34" charset="0"/>
        </a:defRPr>
      </a:lvl4pPr>
      <a:lvl5pPr algn="l" rtl="0" eaLnBrk="0" fontAlgn="base" hangingPunct="0">
        <a:spcBef>
          <a:spcPct val="0"/>
        </a:spcBef>
        <a:spcAft>
          <a:spcPct val="0"/>
        </a:spcAft>
        <a:defRPr sz="4400">
          <a:solidFill>
            <a:schemeClr val="tx2"/>
          </a:solidFill>
          <a:latin typeface="Helvetica" pitchFamily="34" charset="0"/>
        </a:defRPr>
      </a:lvl5pPr>
      <a:lvl6pPr marL="457200" algn="l" rtl="0" fontAlgn="base">
        <a:spcBef>
          <a:spcPct val="0"/>
        </a:spcBef>
        <a:spcAft>
          <a:spcPct val="0"/>
        </a:spcAft>
        <a:defRPr sz="4400">
          <a:solidFill>
            <a:schemeClr val="tx2"/>
          </a:solidFill>
          <a:latin typeface="Helvetica" pitchFamily="34" charset="0"/>
        </a:defRPr>
      </a:lvl6pPr>
      <a:lvl7pPr marL="914400" algn="l" rtl="0" fontAlgn="base">
        <a:spcBef>
          <a:spcPct val="0"/>
        </a:spcBef>
        <a:spcAft>
          <a:spcPct val="0"/>
        </a:spcAft>
        <a:defRPr sz="4400">
          <a:solidFill>
            <a:schemeClr val="tx2"/>
          </a:solidFill>
          <a:latin typeface="Helvetica" pitchFamily="34" charset="0"/>
        </a:defRPr>
      </a:lvl7pPr>
      <a:lvl8pPr marL="1371600" algn="l" rtl="0" fontAlgn="base">
        <a:spcBef>
          <a:spcPct val="0"/>
        </a:spcBef>
        <a:spcAft>
          <a:spcPct val="0"/>
        </a:spcAft>
        <a:defRPr sz="4400">
          <a:solidFill>
            <a:schemeClr val="tx2"/>
          </a:solidFill>
          <a:latin typeface="Helvetica" pitchFamily="34" charset="0"/>
        </a:defRPr>
      </a:lvl8pPr>
      <a:lvl9pPr marL="1828800" algn="l" rtl="0" fontAlgn="base">
        <a:spcBef>
          <a:spcPct val="0"/>
        </a:spcBef>
        <a:spcAft>
          <a:spcPct val="0"/>
        </a:spcAft>
        <a:defRPr sz="44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watch?v=7jjC0XxY4X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cellconstraintcancer.com/pour-devenir-actionnaire/index.html" TargetMode="External"/><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hyperlink" Target="http://www.cellconstraintcancer.com/pour-devenir-actionnair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Image 6" descr="06.jpg"/>
          <p:cNvPicPr>
            <a:picLocks noChangeAspect="1"/>
          </p:cNvPicPr>
          <p:nvPr/>
        </p:nvPicPr>
        <p:blipFill>
          <a:blip r:embed="rId3"/>
          <a:srcRect l="15407"/>
          <a:stretch>
            <a:fillRect/>
          </a:stretch>
        </p:blipFill>
        <p:spPr bwMode="auto">
          <a:xfrm>
            <a:off x="500034" y="428604"/>
            <a:ext cx="3565525" cy="6858000"/>
          </a:xfrm>
          <a:prstGeom prst="rect">
            <a:avLst/>
          </a:prstGeom>
          <a:noFill/>
          <a:ln w="9525">
            <a:noFill/>
            <a:miter lim="800000"/>
            <a:headEnd/>
            <a:tailEnd/>
          </a:ln>
        </p:spPr>
      </p:pic>
      <p:sp>
        <p:nvSpPr>
          <p:cNvPr id="3078" name="Rectangle 4"/>
          <p:cNvSpPr>
            <a:spLocks noGrp="1" noChangeArrowheads="1"/>
          </p:cNvSpPr>
          <p:nvPr>
            <p:ph type="ctrTitle" sz="quarter"/>
          </p:nvPr>
        </p:nvSpPr>
        <p:spPr>
          <a:xfrm>
            <a:off x="642910" y="3143248"/>
            <a:ext cx="8247062" cy="1571625"/>
          </a:xfrm>
        </p:spPr>
        <p:txBody>
          <a:bodyPr/>
          <a:lstStyle/>
          <a:p>
            <a:pPr algn="ctr" eaLnBrk="1" hangingPunct="1"/>
            <a:r>
              <a:rPr lang="fr-FR" altLang="fr-FR" sz="2400" i="1" dirty="0" smtClean="0"/>
              <a:t>Mode d’emploi, </a:t>
            </a:r>
            <a:r>
              <a:rPr lang="fr-FR" altLang="fr-FR" sz="2400" i="1" dirty="0" smtClean="0"/>
              <a:t>simple : </a:t>
            </a:r>
            <a:r>
              <a:rPr lang="fr-FR" altLang="fr-FR" sz="2400" i="1" dirty="0" smtClean="0"/>
              <a:t>comment vous pouvez acheter, vendre, souscrire des actions d’une entreprise locale sur le</a:t>
            </a:r>
            <a:r>
              <a:rPr lang="fr-FR" altLang="fr-FR" sz="2800" b="1" dirty="0" smtClean="0"/>
              <a:t/>
            </a:r>
            <a:br>
              <a:rPr lang="fr-FR" altLang="fr-FR" sz="2800" b="1" dirty="0" smtClean="0"/>
            </a:br>
            <a:r>
              <a:rPr lang="fr-FR" altLang="fr-FR" sz="5200" dirty="0" smtClean="0"/>
              <a:t> </a:t>
            </a:r>
            <a:r>
              <a:rPr lang="fr-FR" altLang="fr-FR" sz="2400" b="1" dirty="0" smtClean="0"/>
              <a:t>Carnet d’annonces de l’entreprise</a:t>
            </a:r>
            <a:r>
              <a:rPr lang="fr-FR" altLang="fr-FR" sz="5200" b="1" dirty="0" smtClean="0"/>
              <a:t/>
            </a:r>
            <a:br>
              <a:rPr lang="fr-FR" altLang="fr-FR" sz="5200" b="1" dirty="0" smtClean="0"/>
            </a:br>
            <a:r>
              <a:rPr lang="fr-FR" altLang="fr-FR" sz="2400" b="1" dirty="0" smtClean="0"/>
              <a:t>et les mettre, ou non, dans un PEA PME</a:t>
            </a:r>
            <a:endParaRPr lang="fr-FR" altLang="fr-FR" sz="2400" b="1" i="1" dirty="0" smtClean="0"/>
          </a:p>
        </p:txBody>
      </p:sp>
      <p:sp>
        <p:nvSpPr>
          <p:cNvPr id="3079" name="Rectangle 5"/>
          <p:cNvSpPr>
            <a:spLocks noGrp="1" noChangeArrowheads="1"/>
          </p:cNvSpPr>
          <p:nvPr>
            <p:ph type="subTitle" sz="quarter" idx="1"/>
          </p:nvPr>
        </p:nvSpPr>
        <p:spPr>
          <a:xfrm>
            <a:off x="5429256" y="4786333"/>
            <a:ext cx="2714644" cy="1571625"/>
          </a:xfrm>
        </p:spPr>
        <p:txBody>
          <a:bodyPr/>
          <a:lstStyle/>
          <a:p>
            <a:pPr algn="ctr" eaLnBrk="1" hangingPunct="1"/>
            <a:r>
              <a:rPr lang="fr-FR" altLang="fr-FR" sz="1000" b="1" i="1" dirty="0" smtClean="0">
                <a:solidFill>
                  <a:srgbClr val="000066"/>
                </a:solidFill>
              </a:rPr>
              <a:t>labellisé </a:t>
            </a:r>
            <a:r>
              <a:rPr lang="fr-FR" altLang="fr-FR" sz="1000" b="1" i="1" dirty="0" err="1" smtClean="0">
                <a:solidFill>
                  <a:srgbClr val="000066"/>
                </a:solidFill>
              </a:rPr>
              <a:t>Fintech</a:t>
            </a:r>
            <a:r>
              <a:rPr lang="fr-FR" altLang="fr-FR" sz="1000" b="1" i="1" dirty="0" smtClean="0">
                <a:solidFill>
                  <a:srgbClr val="000066"/>
                </a:solidFill>
              </a:rPr>
              <a:t> par Finance Innovation</a:t>
            </a:r>
            <a:br>
              <a:rPr lang="fr-FR" altLang="fr-FR" sz="1000" b="1" i="1" dirty="0" smtClean="0">
                <a:solidFill>
                  <a:srgbClr val="000066"/>
                </a:solidFill>
              </a:rPr>
            </a:br>
            <a:endParaRPr lang="fr-FR" altLang="fr-FR" sz="1000" b="1" i="1" dirty="0" smtClean="0">
              <a:solidFill>
                <a:srgbClr val="000066"/>
              </a:solidFill>
            </a:endParaRPr>
          </a:p>
          <a:p>
            <a:pPr algn="ctr" eaLnBrk="1" hangingPunct="1"/>
            <a:endParaRPr lang="fr-FR" altLang="fr-FR" sz="1200" dirty="0" smtClean="0">
              <a:solidFill>
                <a:srgbClr val="000066"/>
              </a:solidFill>
            </a:endParaRPr>
          </a:p>
          <a:p>
            <a:pPr algn="ctr" eaLnBrk="1" hangingPunct="1"/>
            <a:endParaRPr lang="fr-FR" altLang="fr-FR" sz="1200" dirty="0" smtClean="0">
              <a:solidFill>
                <a:srgbClr val="000066"/>
              </a:solidFill>
            </a:endParaRPr>
          </a:p>
          <a:p>
            <a:pPr algn="ctr" eaLnBrk="1" hangingPunct="1"/>
            <a:endParaRPr lang="fr-FR" altLang="fr-FR" sz="1200" dirty="0" smtClean="0">
              <a:solidFill>
                <a:srgbClr val="000066"/>
              </a:solidFill>
            </a:endParaRPr>
          </a:p>
          <a:p>
            <a:pPr algn="ctr" eaLnBrk="1" hangingPunct="1"/>
            <a:endParaRPr lang="fr-FR" altLang="fr-FR" sz="1200" dirty="0" smtClean="0">
              <a:solidFill>
                <a:srgbClr val="000066"/>
              </a:solidFill>
            </a:endParaRPr>
          </a:p>
          <a:p>
            <a:pPr algn="ctr" eaLnBrk="1" hangingPunct="1"/>
            <a:endParaRPr lang="fr-FR" altLang="fr-FR" sz="1000" b="1" i="1" dirty="0" smtClean="0">
              <a:solidFill>
                <a:srgbClr val="000066"/>
              </a:solidFill>
            </a:endParaRPr>
          </a:p>
          <a:p>
            <a:pPr algn="ctr" eaLnBrk="1" hangingPunct="1"/>
            <a:r>
              <a:rPr lang="fr-FR" altLang="fr-FR" sz="1000" b="1" i="1" dirty="0" smtClean="0">
                <a:solidFill>
                  <a:srgbClr val="000066"/>
                </a:solidFill>
              </a:rPr>
              <a:t>Bercy, novembre 2015</a:t>
            </a:r>
          </a:p>
        </p:txBody>
      </p:sp>
      <p:sp>
        <p:nvSpPr>
          <p:cNvPr id="13" name="Espace réservé du numéro de diapositive 12"/>
          <p:cNvSpPr>
            <a:spLocks noGrp="1"/>
          </p:cNvSpPr>
          <p:nvPr>
            <p:ph type="sldNum" sz="quarter" idx="12"/>
          </p:nvPr>
        </p:nvSpPr>
        <p:spPr>
          <a:xfrm>
            <a:off x="8429652" y="6286520"/>
            <a:ext cx="495273" cy="457200"/>
          </a:xfrm>
        </p:spPr>
        <p:txBody>
          <a:bodyPr/>
          <a:lstStyle/>
          <a:p>
            <a:pPr>
              <a:defRPr/>
            </a:pPr>
            <a:fld id="{950E8600-8A82-4699-84E3-F6BBE5A1E030}" type="slidenum">
              <a:rPr lang="en-US" altLang="fr-FR" sz="1100" b="1" smtClean="0">
                <a:solidFill>
                  <a:schemeClr val="bg1">
                    <a:lumMod val="75000"/>
                  </a:schemeClr>
                </a:solidFill>
              </a:rPr>
              <a:pPr>
                <a:defRPr/>
              </a:pPr>
              <a:t>1</a:t>
            </a:fld>
            <a:endParaRPr lang="en-US" altLang="fr-FR" sz="1100" b="1" dirty="0">
              <a:solidFill>
                <a:schemeClr val="bg1">
                  <a:lumMod val="75000"/>
                </a:schemeClr>
              </a:solidFill>
            </a:endParaRPr>
          </a:p>
        </p:txBody>
      </p:sp>
      <p:pic>
        <p:nvPicPr>
          <p:cNvPr id="3080" name="Picture 10">
            <a:hlinkClick r:id="rId4"/>
          </p:cNvPr>
          <p:cNvPicPr>
            <a:picLocks noChangeAspect="1" noChangeArrowheads="1"/>
          </p:cNvPicPr>
          <p:nvPr/>
        </p:nvPicPr>
        <p:blipFill>
          <a:blip r:embed="rId5"/>
          <a:srcRect l="4018" t="49638" r="57231" b="15044"/>
          <a:stretch>
            <a:fillRect/>
          </a:stretch>
        </p:blipFill>
        <p:spPr bwMode="auto">
          <a:xfrm>
            <a:off x="5786446" y="5040000"/>
            <a:ext cx="2000264" cy="1140532"/>
          </a:xfrm>
          <a:prstGeom prst="rect">
            <a:avLst/>
          </a:prstGeom>
          <a:noFill/>
          <a:ln w="6350">
            <a:solidFill>
              <a:schemeClr val="tx1"/>
            </a:solidFill>
            <a:miter lim="800000"/>
            <a:headEnd/>
            <a:tailEnd/>
          </a:ln>
        </p:spPr>
      </p:pic>
      <p:pic>
        <p:nvPicPr>
          <p:cNvPr id="3081" name="Image 9" descr="logo-CiiB-2017.gif"/>
          <p:cNvPicPr>
            <a:picLocks noChangeAspect="1"/>
          </p:cNvPicPr>
          <p:nvPr/>
        </p:nvPicPr>
        <p:blipFill>
          <a:blip r:embed="rId6"/>
          <a:srcRect/>
          <a:stretch>
            <a:fillRect/>
          </a:stretch>
        </p:blipFill>
        <p:spPr bwMode="auto">
          <a:xfrm>
            <a:off x="1357276" y="500042"/>
            <a:ext cx="1357336" cy="1221603"/>
          </a:xfrm>
          <a:prstGeom prst="rect">
            <a:avLst/>
          </a:prstGeom>
          <a:noFill/>
          <a:ln w="9525">
            <a:noFill/>
            <a:miter lim="800000"/>
            <a:headEnd/>
            <a:tailEnd/>
          </a:ln>
        </p:spPr>
      </p:pic>
      <p:pic>
        <p:nvPicPr>
          <p:cNvPr id="14" name="Picture 10">
            <a:hlinkClick r:id="rId4"/>
          </p:cNvPr>
          <p:cNvPicPr>
            <a:picLocks noChangeAspect="1" noChangeArrowheads="1"/>
          </p:cNvPicPr>
          <p:nvPr/>
        </p:nvPicPr>
        <p:blipFill>
          <a:blip r:embed="rId5"/>
          <a:srcRect l="4018" t="49638" r="57231" b="15044"/>
          <a:stretch>
            <a:fillRect/>
          </a:stretch>
        </p:blipFill>
        <p:spPr bwMode="auto">
          <a:xfrm>
            <a:off x="5786446" y="5000636"/>
            <a:ext cx="2000264" cy="1140532"/>
          </a:xfrm>
          <a:prstGeom prst="rect">
            <a:avLst/>
          </a:prstGeom>
          <a:noFill/>
          <a:ln w="6350">
            <a:solidFill>
              <a:schemeClr val="tx1"/>
            </a:solidFill>
            <a:miter lim="800000"/>
            <a:headEnd/>
            <a:tailEnd/>
          </a:ln>
        </p:spPr>
      </p:pic>
      <p:sp>
        <p:nvSpPr>
          <p:cNvPr id="18" name="TextBox 17"/>
          <p:cNvSpPr txBox="1"/>
          <p:nvPr/>
        </p:nvSpPr>
        <p:spPr>
          <a:xfrm>
            <a:off x="3000364" y="357166"/>
            <a:ext cx="5572164" cy="1754326"/>
          </a:xfrm>
          <a:prstGeom prst="rect">
            <a:avLst/>
          </a:prstGeom>
          <a:noFill/>
        </p:spPr>
        <p:txBody>
          <a:bodyPr wrap="square" rtlCol="0">
            <a:spAutoFit/>
          </a:bodyPr>
          <a:lstStyle/>
          <a:p>
            <a:r>
              <a:rPr lang="fr-FR" sz="1200" dirty="0" smtClean="0"/>
              <a:t>Vous devenez actionnaire participatif  en achetant des parts (actions) d’une entreprise Trouvez celle qui qui va grandir accroitre son chiffre d’affaires et alors prendre de la valeur. Votre part en actions que </a:t>
            </a:r>
            <a:r>
              <a:rPr lang="fr-FR" sz="1200" u="sng" dirty="0" smtClean="0"/>
              <a:t>vous pourrez revendre sur le Carnet d’annonces  ou en bourse </a:t>
            </a:r>
            <a:r>
              <a:rPr lang="fr-FR" sz="1200" dirty="0" smtClean="0"/>
              <a:t>(1) prendra elle aussi de la valeur et tirer un bénéfice</a:t>
            </a:r>
            <a:r>
              <a:rPr lang="fr-FR" sz="1200" dirty="0" smtClean="0"/>
              <a:t>.</a:t>
            </a:r>
          </a:p>
          <a:p>
            <a:pPr algn="ctr"/>
            <a:r>
              <a:rPr lang="fr-FR" altLang="fr-FR" sz="1200" b="1" dirty="0" smtClean="0">
                <a:solidFill>
                  <a:srgbClr val="000099"/>
                </a:solidFill>
              </a:rPr>
              <a:t>Support téléphonique : aide aux opérations</a:t>
            </a:r>
          </a:p>
          <a:p>
            <a:pPr algn="ctr"/>
            <a:r>
              <a:rPr lang="fr-FR" sz="1200" b="1" dirty="0" smtClean="0"/>
              <a:t> 01 42 46 11 73</a:t>
            </a:r>
          </a:p>
          <a:p>
            <a:endParaRPr lang="fr-FR" dirty="0"/>
          </a:p>
        </p:txBody>
      </p:sp>
      <p:sp>
        <p:nvSpPr>
          <p:cNvPr id="10" name="TextBox 9"/>
          <p:cNvSpPr txBox="1"/>
          <p:nvPr/>
        </p:nvSpPr>
        <p:spPr>
          <a:xfrm>
            <a:off x="1285852" y="1714488"/>
            <a:ext cx="1643074" cy="338554"/>
          </a:xfrm>
          <a:prstGeom prst="rect">
            <a:avLst/>
          </a:prstGeom>
          <a:noFill/>
        </p:spPr>
        <p:txBody>
          <a:bodyPr wrap="square" rtlCol="0">
            <a:spAutoFit/>
          </a:bodyPr>
          <a:lstStyle/>
          <a:p>
            <a:r>
              <a:rPr lang="fr-FR" sz="800" dirty="0" smtClean="0"/>
              <a:t>Cette mini bourse participative</a:t>
            </a:r>
          </a:p>
          <a:p>
            <a:r>
              <a:rPr lang="fr-FR" sz="800" dirty="0" smtClean="0"/>
              <a:t>a tout des grandes bourses</a:t>
            </a:r>
            <a:endParaRPr lang="fr-FR"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Image 6" descr="06.jpg"/>
          <p:cNvPicPr>
            <a:picLocks noChangeAspect="1"/>
          </p:cNvPicPr>
          <p:nvPr/>
        </p:nvPicPr>
        <p:blipFill>
          <a:blip r:embed="rId2"/>
          <a:srcRect l="15407"/>
          <a:stretch>
            <a:fillRect/>
          </a:stretch>
        </p:blipFill>
        <p:spPr bwMode="auto">
          <a:xfrm>
            <a:off x="142844" y="214290"/>
            <a:ext cx="3565525" cy="6858000"/>
          </a:xfrm>
          <a:prstGeom prst="rect">
            <a:avLst/>
          </a:prstGeom>
          <a:noFill/>
          <a:ln w="9525">
            <a:noFill/>
            <a:miter lim="800000"/>
            <a:headEnd/>
            <a:tailEnd/>
          </a:ln>
        </p:spPr>
      </p:pic>
      <p:sp>
        <p:nvSpPr>
          <p:cNvPr id="13317" name="Rectangle 2"/>
          <p:cNvSpPr>
            <a:spLocks noGrp="1" noChangeArrowheads="1"/>
          </p:cNvSpPr>
          <p:nvPr>
            <p:ph type="title"/>
          </p:nvPr>
        </p:nvSpPr>
        <p:spPr>
          <a:xfrm>
            <a:off x="430213" y="1500174"/>
            <a:ext cx="8713787" cy="954088"/>
          </a:xfrm>
        </p:spPr>
        <p:txBody>
          <a:bodyPr/>
          <a:lstStyle/>
          <a:p>
            <a:pPr algn="ctr" eaLnBrk="1" hangingPunct="1"/>
            <a:r>
              <a:rPr lang="fr-FR" altLang="fr-FR" sz="3000" dirty="0" smtClean="0"/>
              <a:t>Au </a:t>
            </a:r>
            <a:r>
              <a:rPr lang="fr-FR" altLang="fr-FR" sz="3000" dirty="0" smtClean="0"/>
              <a:t>préalable :</a:t>
            </a:r>
            <a:r>
              <a:rPr lang="fr-FR" altLang="fr-FR" sz="3000" dirty="0" smtClean="0"/>
              <a:t/>
            </a:r>
            <a:br>
              <a:rPr lang="fr-FR" altLang="fr-FR" sz="3000" dirty="0" smtClean="0"/>
            </a:br>
            <a:r>
              <a:rPr lang="fr-FR" altLang="fr-FR" sz="2400" dirty="0" smtClean="0"/>
              <a:t>Il vous faut ouvrir </a:t>
            </a:r>
            <a:r>
              <a:rPr lang="fr-FR" altLang="fr-FR" sz="2400" dirty="0" smtClean="0"/>
              <a:t>un dossier pour placer les actions de l’entreprise que vous aller acheter</a:t>
            </a:r>
          </a:p>
        </p:txBody>
      </p:sp>
      <p:sp>
        <p:nvSpPr>
          <p:cNvPr id="13329" name="ZoneTexte 5"/>
          <p:cNvSpPr txBox="1">
            <a:spLocks noChangeArrowheads="1"/>
          </p:cNvSpPr>
          <p:nvPr/>
        </p:nvSpPr>
        <p:spPr bwMode="auto">
          <a:xfrm>
            <a:off x="1000100" y="3214686"/>
            <a:ext cx="1214438" cy="338137"/>
          </a:xfrm>
          <a:prstGeom prst="rect">
            <a:avLst/>
          </a:prstGeom>
          <a:noFill/>
          <a:ln w="9525">
            <a:noFill/>
            <a:miter lim="800000"/>
            <a:headEnd/>
            <a:tailEnd/>
          </a:ln>
        </p:spPr>
        <p:txBody>
          <a:bodyPr>
            <a:spAutoFit/>
          </a:bodyPr>
          <a:lstStyle/>
          <a:p>
            <a:r>
              <a:rPr lang="fr-FR" altLang="fr-FR" sz="1600" b="1" dirty="0">
                <a:solidFill>
                  <a:srgbClr val="000099"/>
                </a:solidFill>
              </a:rPr>
              <a:t>1</a:t>
            </a:r>
            <a:r>
              <a:rPr lang="fr-FR" altLang="fr-FR" sz="1600" b="1" baseline="30000" dirty="0">
                <a:solidFill>
                  <a:srgbClr val="000099"/>
                </a:solidFill>
              </a:rPr>
              <a:t>ère</a:t>
            </a:r>
            <a:r>
              <a:rPr lang="fr-FR" altLang="fr-FR" sz="1600" b="1" dirty="0">
                <a:solidFill>
                  <a:srgbClr val="000099"/>
                </a:solidFill>
              </a:rPr>
              <a:t> </a:t>
            </a:r>
            <a:r>
              <a:rPr lang="fr-FR" altLang="fr-FR" sz="1600" b="1" dirty="0" smtClean="0">
                <a:solidFill>
                  <a:srgbClr val="000099"/>
                </a:solidFill>
              </a:rPr>
              <a:t>temps</a:t>
            </a:r>
            <a:endParaRPr lang="fr-FR" altLang="fr-FR" sz="1600" dirty="0">
              <a:solidFill>
                <a:srgbClr val="000099"/>
              </a:solidFill>
            </a:endParaRPr>
          </a:p>
        </p:txBody>
      </p:sp>
      <p:sp>
        <p:nvSpPr>
          <p:cNvPr id="13330" name="ZoneTexte 5"/>
          <p:cNvSpPr txBox="1">
            <a:spLocks noChangeArrowheads="1"/>
          </p:cNvSpPr>
          <p:nvPr/>
        </p:nvSpPr>
        <p:spPr bwMode="auto">
          <a:xfrm>
            <a:off x="1000100" y="4260843"/>
            <a:ext cx="1285897" cy="338554"/>
          </a:xfrm>
          <a:prstGeom prst="rect">
            <a:avLst/>
          </a:prstGeom>
          <a:noFill/>
          <a:ln w="9525">
            <a:noFill/>
            <a:miter lim="800000"/>
            <a:headEnd/>
            <a:tailEnd/>
          </a:ln>
        </p:spPr>
        <p:txBody>
          <a:bodyPr wrap="square">
            <a:spAutoFit/>
          </a:bodyPr>
          <a:lstStyle/>
          <a:p>
            <a:r>
              <a:rPr lang="fr-FR" altLang="fr-FR" sz="1600" b="1" dirty="0">
                <a:solidFill>
                  <a:srgbClr val="000099"/>
                </a:solidFill>
              </a:rPr>
              <a:t>2</a:t>
            </a:r>
            <a:r>
              <a:rPr lang="fr-FR" altLang="fr-FR" sz="1600" b="1" baseline="30000" dirty="0">
                <a:solidFill>
                  <a:srgbClr val="000099"/>
                </a:solidFill>
              </a:rPr>
              <a:t>ème</a:t>
            </a:r>
            <a:r>
              <a:rPr lang="fr-FR" altLang="fr-FR" sz="1600" b="1" dirty="0">
                <a:solidFill>
                  <a:srgbClr val="000099"/>
                </a:solidFill>
              </a:rPr>
              <a:t> </a:t>
            </a:r>
            <a:r>
              <a:rPr lang="fr-FR" altLang="fr-FR" sz="1600" b="1" dirty="0" smtClean="0">
                <a:solidFill>
                  <a:srgbClr val="000099"/>
                </a:solidFill>
              </a:rPr>
              <a:t>temps</a:t>
            </a:r>
            <a:endParaRPr lang="fr-FR" altLang="fr-FR" sz="1600" dirty="0">
              <a:solidFill>
                <a:srgbClr val="000099"/>
              </a:solidFill>
            </a:endParaRPr>
          </a:p>
        </p:txBody>
      </p:sp>
      <p:sp>
        <p:nvSpPr>
          <p:cNvPr id="26" name="Espace réservé du numéro de diapositive 12"/>
          <p:cNvSpPr>
            <a:spLocks noGrp="1"/>
          </p:cNvSpPr>
          <p:nvPr>
            <p:ph type="sldNum" sz="quarter" idx="12"/>
          </p:nvPr>
        </p:nvSpPr>
        <p:spPr>
          <a:xfrm>
            <a:off x="8429652" y="6286520"/>
            <a:ext cx="495273" cy="457200"/>
          </a:xfrm>
        </p:spPr>
        <p:txBody>
          <a:bodyPr/>
          <a:lstStyle/>
          <a:p>
            <a:pPr>
              <a:defRPr/>
            </a:pPr>
            <a:fld id="{950E8600-8A82-4699-84E3-F6BBE5A1E030}" type="slidenum">
              <a:rPr lang="en-US" altLang="fr-FR" sz="1100" b="1" smtClean="0">
                <a:solidFill>
                  <a:schemeClr val="bg1">
                    <a:lumMod val="75000"/>
                  </a:schemeClr>
                </a:solidFill>
              </a:rPr>
              <a:pPr>
                <a:defRPr/>
              </a:pPr>
              <a:t>2</a:t>
            </a:fld>
            <a:endParaRPr lang="en-US" altLang="fr-FR" sz="1100" b="1" dirty="0">
              <a:solidFill>
                <a:schemeClr val="bg1">
                  <a:lumMod val="75000"/>
                </a:schemeClr>
              </a:solidFill>
            </a:endParaRPr>
          </a:p>
        </p:txBody>
      </p:sp>
      <p:pic>
        <p:nvPicPr>
          <p:cNvPr id="36" name="Image 9" descr="logo-CiiB-2017.gif"/>
          <p:cNvPicPr>
            <a:picLocks noChangeAspect="1"/>
          </p:cNvPicPr>
          <p:nvPr/>
        </p:nvPicPr>
        <p:blipFill>
          <a:blip r:embed="rId3"/>
          <a:srcRect/>
          <a:stretch>
            <a:fillRect/>
          </a:stretch>
        </p:blipFill>
        <p:spPr bwMode="auto">
          <a:xfrm>
            <a:off x="857224" y="135708"/>
            <a:ext cx="642942" cy="578648"/>
          </a:xfrm>
          <a:prstGeom prst="rect">
            <a:avLst/>
          </a:prstGeom>
          <a:noFill/>
          <a:ln w="9525">
            <a:noFill/>
            <a:miter lim="800000"/>
            <a:headEnd/>
            <a:tailEnd/>
          </a:ln>
        </p:spPr>
      </p:pic>
      <p:sp>
        <p:nvSpPr>
          <p:cNvPr id="37" name="Text Box 10"/>
          <p:cNvSpPr txBox="1">
            <a:spLocks noChangeArrowheads="1"/>
          </p:cNvSpPr>
          <p:nvPr/>
        </p:nvSpPr>
        <p:spPr bwMode="auto">
          <a:xfrm>
            <a:off x="500034" y="642918"/>
            <a:ext cx="1785950" cy="450849"/>
          </a:xfrm>
          <a:prstGeom prst="rect">
            <a:avLst/>
          </a:prstGeom>
          <a:noFill/>
          <a:ln w="9525">
            <a:noFill/>
            <a:miter lim="800000"/>
            <a:headEnd/>
            <a:tailEnd/>
          </a:ln>
        </p:spPr>
        <p:txBody>
          <a:bodyPr/>
          <a:lstStyle/>
          <a:p>
            <a:r>
              <a:rPr lang="fr-FR" sz="900" dirty="0" smtClean="0"/>
              <a:t>Cette </a:t>
            </a:r>
            <a:r>
              <a:rPr lang="fr-FR" sz="900" dirty="0" smtClean="0"/>
              <a:t>mini bourse participative</a:t>
            </a:r>
          </a:p>
          <a:p>
            <a:r>
              <a:rPr lang="fr-FR" sz="900" dirty="0" smtClean="0"/>
              <a:t>a tout des grandes bourses</a:t>
            </a:r>
          </a:p>
          <a:p>
            <a:pPr algn="ctr"/>
            <a:r>
              <a:rPr lang="fr-FR" sz="900" dirty="0" smtClean="0">
                <a:solidFill>
                  <a:srgbClr val="000000"/>
                </a:solidFill>
                <a:latin typeface="Calibri" pitchFamily="34" charset="0"/>
              </a:rPr>
              <a:t>é</a:t>
            </a:r>
            <a:endParaRPr lang="fr-FR" sz="900" dirty="0"/>
          </a:p>
        </p:txBody>
      </p:sp>
      <p:sp>
        <p:nvSpPr>
          <p:cNvPr id="38" name="Espace réservé du pied de page 13"/>
          <p:cNvSpPr txBox="1">
            <a:spLocks/>
          </p:cNvSpPr>
          <p:nvPr/>
        </p:nvSpPr>
        <p:spPr bwMode="auto">
          <a:xfrm>
            <a:off x="1678761" y="-24"/>
            <a:ext cx="5786478" cy="3571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C</a:t>
            </a:r>
            <a:r>
              <a:rPr kumimoji="0" lang="fr-FR" altLang="fr-FR" sz="1200" i="0" u="none" strike="noStrike" kern="1200" cap="none" spc="0" normalizeH="0" baseline="0" noProof="0" dirty="0" smtClean="0">
                <a:ln>
                  <a:noFill/>
                </a:ln>
                <a:solidFill>
                  <a:schemeClr val="bg1">
                    <a:lumMod val="50000"/>
                  </a:schemeClr>
                </a:solidFill>
                <a:effectLst/>
                <a:uLnTx/>
                <a:uFillTx/>
                <a:latin typeface="Helvetica" pitchFamily="34" charset="0"/>
                <a:ea typeface="+mn-ea"/>
                <a:cs typeface="+mn-cs"/>
              </a:rPr>
              <a:t>ii</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B, spécialiste du financement </a:t>
            </a:r>
            <a:r>
              <a:rPr lang="fr-FR" altLang="fr-FR" sz="1200" cap="small" dirty="0" smtClean="0">
                <a:solidFill>
                  <a:schemeClr val="bg1">
                    <a:lumMod val="50000"/>
                  </a:schemeClr>
                </a:solidFill>
              </a:rPr>
              <a:t>participatif</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 des entreprises de </a:t>
            </a:r>
            <a:r>
              <a:rPr kumimoji="0" lang="fr-FR" altLang="fr-FR" sz="1200" i="0" u="none" strike="noStrike" kern="1200" cap="small" spc="0" normalizeH="0" baseline="0" noProof="0" dirty="0" err="1" smtClean="0">
                <a:ln>
                  <a:noFill/>
                </a:ln>
                <a:solidFill>
                  <a:schemeClr val="bg1">
                    <a:lumMod val="50000"/>
                  </a:schemeClr>
                </a:solidFill>
                <a:effectLst/>
                <a:uLnTx/>
                <a:uFillTx/>
                <a:latin typeface="Helvetica" pitchFamily="34" charset="0"/>
                <a:ea typeface="+mn-ea"/>
                <a:cs typeface="+mn-cs"/>
              </a:rPr>
              <a:t>croissanc</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 </a:t>
            </a:r>
            <a:r>
              <a:rPr kumimoji="0" lang="fr-FR" altLang="fr-FR" sz="1200" i="0" u="none" strike="noStrike" kern="1200" cap="small" spc="0" normalizeH="0" baseline="0" noProof="0" dirty="0" err="1" smtClean="0">
                <a:ln>
                  <a:noFill/>
                </a:ln>
                <a:solidFill>
                  <a:schemeClr val="bg1">
                    <a:lumMod val="50000"/>
                  </a:schemeClr>
                </a:solidFill>
                <a:effectLst/>
                <a:uLnTx/>
                <a:uFillTx/>
                <a:latin typeface="Helvetica" pitchFamily="34" charset="0"/>
                <a:ea typeface="+mn-ea"/>
                <a:cs typeface="+mn-cs"/>
              </a:rPr>
              <a:t>suupport</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 technique aide aux opérations</a:t>
            </a:r>
            <a:endParaRPr lang="en-US" altLang="fr-FR" sz="1200" cap="small" dirty="0" smtClean="0">
              <a:solidFill>
                <a:schemeClr val="bg1">
                  <a:lumMod val="50000"/>
                </a:schemeClr>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01 42 46 11 73</a:t>
            </a:r>
            <a:endParaRPr kumimoji="0" lang="en-US" altLang="fr-FR" sz="1200" i="0" u="none" strike="noStrike" kern="1200" cap="small" spc="0" normalizeH="0" baseline="0" noProof="0" dirty="0">
              <a:ln>
                <a:noFill/>
              </a:ln>
              <a:solidFill>
                <a:schemeClr val="bg1">
                  <a:lumMod val="50000"/>
                </a:schemeClr>
              </a:solidFill>
              <a:effectLst/>
              <a:uLnTx/>
              <a:uFillTx/>
              <a:latin typeface="Helvetica" pitchFamily="34" charset="0"/>
              <a:ea typeface="+mn-ea"/>
              <a:cs typeface="+mn-cs"/>
            </a:endParaRPr>
          </a:p>
        </p:txBody>
      </p:sp>
      <p:sp>
        <p:nvSpPr>
          <p:cNvPr id="27" name="TextBox 26"/>
          <p:cNvSpPr txBox="1"/>
          <p:nvPr/>
        </p:nvSpPr>
        <p:spPr>
          <a:xfrm>
            <a:off x="3714744" y="3071810"/>
            <a:ext cx="5000660" cy="523220"/>
          </a:xfrm>
          <a:prstGeom prst="rect">
            <a:avLst/>
          </a:prstGeom>
          <a:noFill/>
        </p:spPr>
        <p:txBody>
          <a:bodyPr wrap="square" rtlCol="0">
            <a:spAutoFit/>
          </a:bodyPr>
          <a:lstStyle/>
          <a:p>
            <a:r>
              <a:rPr lang="fr-FR" sz="1400" dirty="0" smtClean="0"/>
              <a:t>Votre nom :</a:t>
            </a:r>
          </a:p>
          <a:p>
            <a:r>
              <a:rPr lang="fr-FR" sz="1400" dirty="0" smtClean="0"/>
              <a:t>Votre adresse email :</a:t>
            </a:r>
            <a:endParaRPr lang="fr-FR" sz="1400" dirty="0"/>
          </a:p>
        </p:txBody>
      </p:sp>
      <p:sp>
        <p:nvSpPr>
          <p:cNvPr id="28" name="TextBox 27"/>
          <p:cNvSpPr txBox="1"/>
          <p:nvPr/>
        </p:nvSpPr>
        <p:spPr>
          <a:xfrm>
            <a:off x="2214546" y="3214686"/>
            <a:ext cx="1141659" cy="400110"/>
          </a:xfrm>
          <a:prstGeom prst="rect">
            <a:avLst/>
          </a:prstGeom>
          <a:noFill/>
        </p:spPr>
        <p:txBody>
          <a:bodyPr wrap="square" rtlCol="0">
            <a:spAutoFit/>
          </a:bodyPr>
          <a:lstStyle/>
          <a:p>
            <a:r>
              <a:rPr lang="fr-FR" sz="2000" dirty="0" smtClean="0"/>
              <a:t>indiquez</a:t>
            </a:r>
            <a:endParaRPr lang="fr-FR" sz="2000" dirty="0"/>
          </a:p>
        </p:txBody>
      </p:sp>
      <p:sp>
        <p:nvSpPr>
          <p:cNvPr id="31" name="TextBox 30"/>
          <p:cNvSpPr txBox="1"/>
          <p:nvPr/>
        </p:nvSpPr>
        <p:spPr>
          <a:xfrm>
            <a:off x="2500298" y="4214818"/>
            <a:ext cx="5286412" cy="2092881"/>
          </a:xfrm>
          <a:prstGeom prst="rect">
            <a:avLst/>
          </a:prstGeom>
          <a:noFill/>
        </p:spPr>
        <p:txBody>
          <a:bodyPr wrap="square" rtlCol="0">
            <a:spAutoFit/>
          </a:bodyPr>
          <a:lstStyle/>
          <a:p>
            <a:r>
              <a:rPr lang="fr-FR" sz="1000" dirty="0" smtClean="0"/>
              <a:t> </a:t>
            </a:r>
            <a:r>
              <a:rPr lang="fr-FR" sz="1000" dirty="0" smtClean="0">
                <a:sym typeface="Wingdings"/>
              </a:rPr>
              <a:t></a:t>
            </a:r>
            <a:r>
              <a:rPr lang="fr-FR" sz="1000" dirty="0" smtClean="0"/>
              <a:t>M. 	</a:t>
            </a:r>
            <a:r>
              <a:rPr lang="fr-FR" sz="1000" dirty="0" smtClean="0">
                <a:sym typeface="Wingdings"/>
              </a:rPr>
              <a:t></a:t>
            </a:r>
            <a:r>
              <a:rPr lang="fr-FR" sz="1000" dirty="0" smtClean="0"/>
              <a:t>Mme     </a:t>
            </a:r>
            <a:r>
              <a:rPr lang="fr-FR" sz="1000" dirty="0" smtClean="0">
                <a:sym typeface="Wingdings"/>
              </a:rPr>
              <a:t></a:t>
            </a:r>
            <a:r>
              <a:rPr lang="fr-FR" sz="1000" dirty="0" smtClean="0"/>
              <a:t>M. et Mme     </a:t>
            </a:r>
            <a:r>
              <a:rPr lang="fr-FR" sz="1000" dirty="0" smtClean="0">
                <a:sym typeface="Wingdings"/>
              </a:rPr>
              <a:t></a:t>
            </a:r>
            <a:r>
              <a:rPr lang="fr-FR" sz="1000" dirty="0" smtClean="0"/>
              <a:t>M. ou Mme</a:t>
            </a:r>
          </a:p>
          <a:p>
            <a:r>
              <a:rPr lang="fr-FR" sz="1000" dirty="0" smtClean="0"/>
              <a:t> </a:t>
            </a:r>
          </a:p>
          <a:p>
            <a:r>
              <a:rPr lang="fr-FR" sz="1000" dirty="0" smtClean="0"/>
              <a:t>Nom : …………………………………………………………………… Prénom : </a:t>
            </a:r>
          </a:p>
          <a:p>
            <a:r>
              <a:rPr lang="fr-FR" sz="1000" dirty="0" smtClean="0"/>
              <a:t>Né(e) le : ………./………./…………...... à : </a:t>
            </a:r>
          </a:p>
          <a:p>
            <a:r>
              <a:rPr lang="fr-FR" sz="1000" dirty="0" smtClean="0"/>
              <a:t>Demeurant : </a:t>
            </a:r>
          </a:p>
          <a:p>
            <a:r>
              <a:rPr lang="fr-FR" sz="1000" dirty="0" smtClean="0"/>
              <a:t>Code postal : ……………………. Ville : </a:t>
            </a:r>
          </a:p>
          <a:p>
            <a:r>
              <a:rPr lang="fr-FR" sz="1000" dirty="0" smtClean="0"/>
              <a:t>Tél. :                   Email : </a:t>
            </a:r>
          </a:p>
          <a:p>
            <a:r>
              <a:rPr lang="fr-FR" sz="1000" dirty="0" smtClean="0"/>
              <a:t>Envisage acheter de gré à gré des actions CiiB et ouvrir un compte gratuit</a:t>
            </a:r>
          </a:p>
          <a:p>
            <a:r>
              <a:rPr lang="fr-FR" sz="1000" dirty="0" smtClean="0"/>
              <a:t>En tant que nouvel(le) actionnaire (joindre photocopie de pièce d’identité </a:t>
            </a:r>
            <a:r>
              <a:rPr lang="fr-FR" sz="1000" b="1" dirty="0" smtClean="0"/>
              <a:t>+</a:t>
            </a:r>
            <a:r>
              <a:rPr lang="fr-FR" sz="1000" dirty="0" smtClean="0"/>
              <a:t> justificatif de domicile (quittance EDF, loyer..)</a:t>
            </a:r>
          </a:p>
          <a:p>
            <a:r>
              <a:rPr lang="fr-FR" sz="1000" dirty="0" smtClean="0"/>
              <a:t>Je confirme avoir été informé des risques que comporte l’investissement en actions </a:t>
            </a:r>
          </a:p>
          <a:p>
            <a:r>
              <a:rPr lang="fr-FR" sz="1000" dirty="0" smtClean="0"/>
              <a:t>Signature 		</a:t>
            </a:r>
            <a:r>
              <a:rPr lang="fr-FR" sz="1000" smtClean="0"/>
              <a:t>	date</a:t>
            </a:r>
            <a:endParaRPr lang="fr-FR" sz="1000" dirty="0" smtClean="0"/>
          </a:p>
          <a:p>
            <a:endParaRPr lang="fr-FR"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Image 6" descr="06.jpg"/>
          <p:cNvPicPr>
            <a:picLocks noChangeAspect="1"/>
          </p:cNvPicPr>
          <p:nvPr/>
        </p:nvPicPr>
        <p:blipFill>
          <a:blip r:embed="rId2"/>
          <a:srcRect l="15407"/>
          <a:stretch>
            <a:fillRect/>
          </a:stretch>
        </p:blipFill>
        <p:spPr bwMode="auto">
          <a:xfrm>
            <a:off x="-214346" y="1285860"/>
            <a:ext cx="3565525" cy="6858000"/>
          </a:xfrm>
          <a:prstGeom prst="rect">
            <a:avLst/>
          </a:prstGeom>
          <a:noFill/>
          <a:ln w="9525">
            <a:noFill/>
            <a:miter lim="800000"/>
            <a:headEnd/>
            <a:tailEnd/>
          </a:ln>
        </p:spPr>
      </p:pic>
      <p:sp>
        <p:nvSpPr>
          <p:cNvPr id="13317" name="Rectangle 2"/>
          <p:cNvSpPr>
            <a:spLocks noGrp="1" noChangeArrowheads="1"/>
          </p:cNvSpPr>
          <p:nvPr>
            <p:ph type="title"/>
          </p:nvPr>
        </p:nvSpPr>
        <p:spPr>
          <a:xfrm>
            <a:off x="215107" y="1046152"/>
            <a:ext cx="8713787" cy="954088"/>
          </a:xfrm>
        </p:spPr>
        <p:txBody>
          <a:bodyPr/>
          <a:lstStyle/>
          <a:p>
            <a:pPr algn="ctr" eaLnBrk="1" hangingPunct="1"/>
            <a:r>
              <a:rPr lang="fr-FR" altLang="fr-FR" sz="3000" dirty="0" smtClean="0"/>
              <a:t/>
            </a:r>
            <a:br>
              <a:rPr lang="fr-FR" altLang="fr-FR" sz="3000" dirty="0" smtClean="0"/>
            </a:br>
            <a:r>
              <a:rPr lang="fr-FR" altLang="fr-FR" sz="2400" dirty="0" smtClean="0"/>
              <a:t>Passer votre annonce à l’aide du </a:t>
            </a:r>
            <a:r>
              <a:rPr lang="fr-FR" altLang="fr-FR" sz="2400" dirty="0" smtClean="0"/>
              <a:t>formulaire et après</a:t>
            </a:r>
            <a:endParaRPr lang="fr-FR" altLang="fr-FR" sz="2400" dirty="0" smtClean="0"/>
          </a:p>
        </p:txBody>
      </p:sp>
      <p:sp>
        <p:nvSpPr>
          <p:cNvPr id="13318" name="ZoneTexte 4"/>
          <p:cNvSpPr txBox="1">
            <a:spLocks noChangeArrowheads="1"/>
          </p:cNvSpPr>
          <p:nvPr/>
        </p:nvSpPr>
        <p:spPr bwMode="auto">
          <a:xfrm>
            <a:off x="3500454" y="2503477"/>
            <a:ext cx="3357562" cy="2262158"/>
          </a:xfrm>
          <a:prstGeom prst="rect">
            <a:avLst/>
          </a:prstGeom>
          <a:noFill/>
          <a:ln w="9525">
            <a:noFill/>
            <a:miter lim="800000"/>
            <a:headEnd/>
            <a:tailEnd/>
          </a:ln>
        </p:spPr>
        <p:txBody>
          <a:bodyPr wrap="square">
            <a:spAutoFit/>
          </a:bodyPr>
          <a:lstStyle/>
          <a:p>
            <a:r>
              <a:rPr lang="fr-FR" altLang="fr-FR" sz="1000" b="1" dirty="0">
                <a:solidFill>
                  <a:srgbClr val="000099"/>
                </a:solidFill>
              </a:rPr>
              <a:t>PASSER UNE </a:t>
            </a:r>
            <a:r>
              <a:rPr lang="fr-FR" altLang="fr-FR" sz="1000" b="1" dirty="0" smtClean="0">
                <a:solidFill>
                  <a:srgbClr val="000099"/>
                </a:solidFill>
              </a:rPr>
              <a:t>ANNONCE c’est facile !</a:t>
            </a:r>
            <a:endParaRPr lang="fr-FR" altLang="fr-FR" sz="1000" b="1" dirty="0">
              <a:solidFill>
                <a:srgbClr val="000099"/>
              </a:solidFill>
            </a:endParaRPr>
          </a:p>
          <a:p>
            <a:r>
              <a:rPr lang="fr-FR" altLang="fr-FR" sz="1000" dirty="0">
                <a:solidFill>
                  <a:srgbClr val="000099"/>
                </a:solidFill>
              </a:rPr>
              <a:t>Achat" ou "vente", fixer la quantité, le prix unitaire, </a:t>
            </a:r>
            <a:r>
              <a:rPr lang="fr-FR" altLang="fr-FR" sz="1000" dirty="0" smtClean="0">
                <a:solidFill>
                  <a:srgbClr val="000099"/>
                </a:solidFill>
              </a:rPr>
              <a:t>la</a:t>
            </a:r>
            <a:endParaRPr lang="fr-FR" altLang="fr-FR" sz="1000" dirty="0">
              <a:solidFill>
                <a:srgbClr val="000099"/>
              </a:solidFill>
            </a:endParaRPr>
          </a:p>
          <a:p>
            <a:endParaRPr lang="fr-FR" sz="1000" b="1" dirty="0" smtClean="0"/>
          </a:p>
          <a:p>
            <a:r>
              <a:rPr lang="fr-FR" sz="1000" b="1" dirty="0" smtClean="0"/>
              <a:t>Sur le Formulaire de passage d'annonces</a:t>
            </a:r>
            <a:r>
              <a:rPr lang="fr-FR" sz="1000" dirty="0" smtClean="0"/>
              <a:t> ;</a:t>
            </a:r>
          </a:p>
          <a:p>
            <a:pPr algn="ctr"/>
            <a:r>
              <a:rPr lang="fr-FR" sz="1100" dirty="0" smtClean="0"/>
              <a:t>□Je veux acheter □Je veux vendre </a:t>
            </a:r>
          </a:p>
          <a:p>
            <a:pPr algn="ctr"/>
            <a:r>
              <a:rPr lang="fr-FR" sz="1100" dirty="0" smtClean="0"/>
              <a:t>Quantité :</a:t>
            </a:r>
          </a:p>
          <a:p>
            <a:pPr algn="ctr"/>
            <a:r>
              <a:rPr lang="fr-FR" sz="1100" dirty="0" smtClean="0"/>
              <a:t>Au prix unitaire :       </a:t>
            </a:r>
            <a:r>
              <a:rPr lang="fr-FR" sz="900" dirty="0" smtClean="0"/>
              <a:t>€ </a:t>
            </a:r>
          </a:p>
          <a:p>
            <a:pPr marL="0" lvl="1"/>
            <a:endParaRPr lang="fr-FR" altLang="fr-FR" sz="1000" dirty="0">
              <a:solidFill>
                <a:srgbClr val="000099"/>
              </a:solidFill>
            </a:endParaRPr>
          </a:p>
          <a:p>
            <a:r>
              <a:rPr lang="fr-FR" altLang="fr-FR" sz="1000" b="1" dirty="0">
                <a:solidFill>
                  <a:srgbClr val="000099"/>
                </a:solidFill>
              </a:rPr>
              <a:t>ou REPONDRE A UNE </a:t>
            </a:r>
            <a:r>
              <a:rPr lang="fr-FR" altLang="fr-FR" sz="1000" b="1" dirty="0" smtClean="0">
                <a:solidFill>
                  <a:srgbClr val="000099"/>
                </a:solidFill>
              </a:rPr>
              <a:t>ANNONCE</a:t>
            </a:r>
            <a:endParaRPr lang="fr-FR" altLang="fr-FR" sz="1000" b="1" dirty="0">
              <a:solidFill>
                <a:srgbClr val="000099"/>
              </a:solidFill>
            </a:endParaRPr>
          </a:p>
          <a:p>
            <a:r>
              <a:rPr lang="fr-FR" altLang="fr-FR" sz="1000" dirty="0">
                <a:solidFill>
                  <a:srgbClr val="000099"/>
                </a:solidFill>
              </a:rPr>
              <a:t>Si une annonce intéresse l’épargnant, il en passe une en sens inverse en guise de réponse</a:t>
            </a:r>
            <a:r>
              <a:rPr lang="fr-FR" altLang="fr-FR" sz="1000" dirty="0" smtClean="0">
                <a:solidFill>
                  <a:srgbClr val="000099"/>
                </a:solidFill>
              </a:rPr>
              <a:t>.</a:t>
            </a:r>
          </a:p>
          <a:p>
            <a:pPr algn="ctr"/>
            <a:r>
              <a:rPr lang="fr-FR" altLang="fr-FR" sz="1000" dirty="0" smtClean="0">
                <a:solidFill>
                  <a:srgbClr val="000099"/>
                </a:solidFill>
              </a:rPr>
              <a:t>Et c’est tout  !</a:t>
            </a:r>
            <a:endParaRPr lang="fr-FR" altLang="fr-FR" sz="1000" dirty="0">
              <a:solidFill>
                <a:srgbClr val="000099"/>
              </a:solidFill>
            </a:endParaRPr>
          </a:p>
          <a:p>
            <a:pPr algn="ctr"/>
            <a:r>
              <a:rPr lang="fr-FR" altLang="fr-FR" sz="800" dirty="0" smtClean="0">
                <a:solidFill>
                  <a:srgbClr val="000099"/>
                </a:solidFill>
              </a:rPr>
              <a:t>(On peut </a:t>
            </a:r>
            <a:r>
              <a:rPr lang="fr-FR" altLang="fr-FR" sz="800" dirty="0">
                <a:solidFill>
                  <a:srgbClr val="000099"/>
                </a:solidFill>
              </a:rPr>
              <a:t>pour une quantité inférieure ou </a:t>
            </a:r>
            <a:r>
              <a:rPr lang="fr-FR" altLang="fr-FR" sz="800" dirty="0" smtClean="0">
                <a:solidFill>
                  <a:srgbClr val="000099"/>
                </a:solidFill>
              </a:rPr>
              <a:t>supérieure)</a:t>
            </a:r>
          </a:p>
          <a:p>
            <a:endParaRPr lang="fr-FR" altLang="fr-FR" sz="1000" dirty="0">
              <a:solidFill>
                <a:srgbClr val="000099"/>
              </a:solidFill>
            </a:endParaRPr>
          </a:p>
        </p:txBody>
      </p:sp>
      <p:sp>
        <p:nvSpPr>
          <p:cNvPr id="13319" name="ZoneTexte 8"/>
          <p:cNvSpPr txBox="1">
            <a:spLocks noChangeArrowheads="1"/>
          </p:cNvSpPr>
          <p:nvPr/>
        </p:nvSpPr>
        <p:spPr bwMode="auto">
          <a:xfrm>
            <a:off x="6938963" y="2665401"/>
            <a:ext cx="1633565" cy="892552"/>
          </a:xfrm>
          <a:prstGeom prst="rect">
            <a:avLst/>
          </a:prstGeom>
          <a:noFill/>
          <a:ln w="9525">
            <a:solidFill>
              <a:srgbClr val="000099"/>
            </a:solidFill>
            <a:miter lim="800000"/>
            <a:headEnd/>
            <a:tailEnd/>
          </a:ln>
          <a:scene3d>
            <a:camera prst="orthographicFront"/>
            <a:lightRig rig="threePt" dir="t"/>
          </a:scene3d>
          <a:sp3d extrusionH="76200">
            <a:bevelT w="165100" prst="coolSlant"/>
            <a:extrusionClr>
              <a:srgbClr val="000066"/>
            </a:extrusionClr>
          </a:sp3d>
        </p:spPr>
        <p:txBody>
          <a:bodyPr wrap="square" lIns="36000" rIns="36000">
            <a:spAutoFit/>
          </a:bodyPr>
          <a:lstStyle/>
          <a:p>
            <a:r>
              <a:rPr lang="fr-FR" altLang="fr-FR" sz="1200" b="1" dirty="0" smtClean="0">
                <a:solidFill>
                  <a:srgbClr val="000099"/>
                </a:solidFill>
              </a:rPr>
              <a:t>Contrôle :</a:t>
            </a:r>
            <a:endParaRPr lang="fr-FR" altLang="fr-FR" sz="1200" dirty="0">
              <a:solidFill>
                <a:srgbClr val="000099"/>
              </a:solidFill>
            </a:endParaRPr>
          </a:p>
          <a:p>
            <a:r>
              <a:rPr lang="fr-FR" altLang="fr-FR" sz="1000" dirty="0">
                <a:solidFill>
                  <a:srgbClr val="000099"/>
                </a:solidFill>
              </a:rPr>
              <a:t>CiiB valide les annonces </a:t>
            </a:r>
            <a:r>
              <a:rPr lang="fr-FR" altLang="fr-FR" sz="1000" dirty="0" smtClean="0">
                <a:solidFill>
                  <a:srgbClr val="000099"/>
                </a:solidFill>
              </a:rPr>
              <a:t>des vendeurs après </a:t>
            </a:r>
            <a:r>
              <a:rPr lang="fr-FR" altLang="fr-FR" sz="1000" dirty="0">
                <a:solidFill>
                  <a:srgbClr val="000099"/>
                </a:solidFill>
              </a:rPr>
              <a:t>vérification sur le </a:t>
            </a:r>
            <a:r>
              <a:rPr lang="fr-FR" altLang="fr-FR" sz="1000" b="1" dirty="0">
                <a:solidFill>
                  <a:srgbClr val="000099"/>
                </a:solidFill>
              </a:rPr>
              <a:t>registre des actionnaires</a:t>
            </a:r>
            <a:r>
              <a:rPr lang="fr-FR" altLang="fr-FR" sz="1000" dirty="0">
                <a:solidFill>
                  <a:srgbClr val="000099"/>
                </a:solidFill>
              </a:rPr>
              <a:t>, </a:t>
            </a:r>
          </a:p>
        </p:txBody>
      </p:sp>
      <p:sp>
        <p:nvSpPr>
          <p:cNvPr id="13324" name="ZoneTexte 14"/>
          <p:cNvSpPr txBox="1">
            <a:spLocks noChangeArrowheads="1"/>
          </p:cNvSpPr>
          <p:nvPr/>
        </p:nvSpPr>
        <p:spPr bwMode="auto">
          <a:xfrm>
            <a:off x="4786314" y="5286388"/>
            <a:ext cx="3929063" cy="861774"/>
          </a:xfrm>
          <a:prstGeom prst="rect">
            <a:avLst/>
          </a:prstGeom>
          <a:noFill/>
          <a:ln w="9525">
            <a:noFill/>
            <a:miter lim="800000"/>
            <a:headEnd/>
            <a:tailEnd/>
          </a:ln>
        </p:spPr>
        <p:txBody>
          <a:bodyPr wrap="square">
            <a:spAutoFit/>
          </a:bodyPr>
          <a:lstStyle/>
          <a:p>
            <a:r>
              <a:rPr lang="fr-FR" altLang="fr-FR" sz="1000" dirty="0">
                <a:solidFill>
                  <a:srgbClr val="000099"/>
                </a:solidFill>
              </a:rPr>
              <a:t>CIIB </a:t>
            </a:r>
            <a:r>
              <a:rPr lang="fr-FR" altLang="fr-FR" sz="1000" dirty="0" smtClean="0">
                <a:solidFill>
                  <a:srgbClr val="000099"/>
                </a:solidFill>
              </a:rPr>
              <a:t>envoi un </a:t>
            </a:r>
            <a:r>
              <a:rPr lang="fr-FR" altLang="fr-FR" sz="1000" dirty="0" smtClean="0">
                <a:solidFill>
                  <a:srgbClr val="000099"/>
                </a:solidFill>
              </a:rPr>
              <a:t>email de confirmation </a:t>
            </a:r>
            <a:r>
              <a:rPr lang="fr-FR" altLang="fr-FR" sz="1000" dirty="0" smtClean="0">
                <a:solidFill>
                  <a:srgbClr val="000099"/>
                </a:solidFill>
              </a:rPr>
              <a:t>au vendeur et à l’acheteur qui valident </a:t>
            </a:r>
            <a:r>
              <a:rPr lang="fr-FR" altLang="fr-FR" sz="1000" dirty="0">
                <a:solidFill>
                  <a:srgbClr val="000099"/>
                </a:solidFill>
              </a:rPr>
              <a:t>les appariements de gré à gré</a:t>
            </a:r>
          </a:p>
          <a:p>
            <a:r>
              <a:rPr lang="fr-FR" altLang="fr-FR" sz="1000" dirty="0">
                <a:solidFill>
                  <a:srgbClr val="000099"/>
                </a:solidFill>
              </a:rPr>
              <a:t>CIIB </a:t>
            </a:r>
            <a:r>
              <a:rPr lang="fr-FR" altLang="fr-FR" sz="1000" dirty="0" smtClean="0">
                <a:solidFill>
                  <a:srgbClr val="000099"/>
                </a:solidFill>
              </a:rPr>
              <a:t>veille à la </a:t>
            </a:r>
            <a:r>
              <a:rPr lang="fr-FR" altLang="fr-FR" sz="1000" dirty="0">
                <a:solidFill>
                  <a:srgbClr val="000099"/>
                </a:solidFill>
              </a:rPr>
              <a:t>bonne fin </a:t>
            </a:r>
            <a:r>
              <a:rPr lang="fr-FR" altLang="fr-FR" sz="1000" dirty="0" smtClean="0">
                <a:solidFill>
                  <a:srgbClr val="000099"/>
                </a:solidFill>
              </a:rPr>
              <a:t>de la </a:t>
            </a:r>
            <a:r>
              <a:rPr lang="fr-FR" altLang="fr-FR" sz="1000" b="1" dirty="0" smtClean="0">
                <a:solidFill>
                  <a:srgbClr val="000099"/>
                </a:solidFill>
              </a:rPr>
              <a:t>livraisons des actions par CiiB</a:t>
            </a:r>
          </a:p>
          <a:p>
            <a:r>
              <a:rPr lang="fr-FR" altLang="fr-FR" sz="1000" b="1" dirty="0" smtClean="0">
                <a:solidFill>
                  <a:srgbClr val="000099"/>
                </a:solidFill>
              </a:rPr>
              <a:t>Le payement se fait directement entre acheteur et vendeur selon les instructions du l’entreprise</a:t>
            </a:r>
            <a:endParaRPr lang="fr-FR" altLang="fr-FR" sz="1000" b="1" dirty="0" smtClean="0">
              <a:solidFill>
                <a:srgbClr val="000099"/>
              </a:solidFill>
            </a:endParaRPr>
          </a:p>
        </p:txBody>
      </p:sp>
      <p:pic>
        <p:nvPicPr>
          <p:cNvPr id="13325" name="Picture 19" descr="Afficher l'image d'origine">
            <a:hlinkClick r:id="rId3"/>
          </p:cNvPr>
          <p:cNvPicPr>
            <a:picLocks noChangeAspect="1" noChangeArrowheads="1"/>
          </p:cNvPicPr>
          <p:nvPr/>
        </p:nvPicPr>
        <p:blipFill>
          <a:blip r:embed="rId4"/>
          <a:srcRect/>
          <a:stretch>
            <a:fillRect/>
          </a:stretch>
        </p:blipFill>
        <p:spPr bwMode="auto">
          <a:xfrm>
            <a:off x="2424104" y="2689207"/>
            <a:ext cx="1004888" cy="785813"/>
          </a:xfrm>
          <a:prstGeom prst="rect">
            <a:avLst/>
          </a:prstGeom>
          <a:noFill/>
          <a:ln w="9525">
            <a:noFill/>
            <a:miter lim="800000"/>
            <a:headEnd/>
            <a:tailEnd/>
          </a:ln>
        </p:spPr>
      </p:pic>
      <p:sp>
        <p:nvSpPr>
          <p:cNvPr id="13326" name="ZoneTexte 8"/>
          <p:cNvSpPr txBox="1">
            <a:spLocks noChangeArrowheads="1"/>
          </p:cNvSpPr>
          <p:nvPr/>
        </p:nvSpPr>
        <p:spPr bwMode="auto">
          <a:xfrm>
            <a:off x="3367088" y="2189141"/>
            <a:ext cx="3776680" cy="246221"/>
          </a:xfrm>
          <a:prstGeom prst="rect">
            <a:avLst/>
          </a:prstGeom>
          <a:noFill/>
          <a:ln w="9525">
            <a:noFill/>
            <a:miter lim="800000"/>
            <a:headEnd/>
            <a:tailEnd/>
          </a:ln>
        </p:spPr>
        <p:txBody>
          <a:bodyPr wrap="square">
            <a:spAutoFit/>
          </a:bodyPr>
          <a:lstStyle/>
          <a:p>
            <a:r>
              <a:rPr lang="fr-FR" altLang="fr-FR" sz="1000" dirty="0">
                <a:solidFill>
                  <a:srgbClr val="000099"/>
                </a:solidFill>
              </a:rPr>
              <a:t>Après avoir consulté </a:t>
            </a:r>
            <a:r>
              <a:rPr lang="fr-FR" altLang="fr-FR" sz="1000" dirty="0" smtClean="0">
                <a:solidFill>
                  <a:srgbClr val="000099"/>
                </a:solidFill>
              </a:rPr>
              <a:t>les informations sur l’entreprise :on peut :</a:t>
            </a:r>
            <a:endParaRPr lang="fr-FR" altLang="fr-FR" sz="1000" dirty="0">
              <a:solidFill>
                <a:srgbClr val="000099"/>
              </a:solidFill>
            </a:endParaRPr>
          </a:p>
        </p:txBody>
      </p:sp>
      <p:pic>
        <p:nvPicPr>
          <p:cNvPr id="13327" name="Image 2">
            <a:hlinkClick r:id="rId3"/>
          </p:cNvPr>
          <p:cNvPicPr>
            <a:picLocks noChangeAspect="1"/>
          </p:cNvPicPr>
          <p:nvPr/>
        </p:nvPicPr>
        <p:blipFill>
          <a:blip r:embed="rId5"/>
          <a:srcRect/>
          <a:stretch>
            <a:fillRect/>
          </a:stretch>
        </p:blipFill>
        <p:spPr bwMode="auto">
          <a:xfrm>
            <a:off x="4143372" y="5214950"/>
            <a:ext cx="531813" cy="571500"/>
          </a:xfrm>
          <a:prstGeom prst="rect">
            <a:avLst/>
          </a:prstGeom>
          <a:noFill/>
          <a:ln w="9525">
            <a:noFill/>
            <a:miter lim="800000"/>
            <a:headEnd/>
            <a:tailEnd/>
          </a:ln>
        </p:spPr>
      </p:pic>
      <p:pic>
        <p:nvPicPr>
          <p:cNvPr id="13328" name="Picture 2" descr="Afficher l'image d'origine">
            <a:hlinkClick r:id="rId3"/>
          </p:cNvPr>
          <p:cNvPicPr>
            <a:picLocks noChangeAspect="1" noChangeArrowheads="1"/>
          </p:cNvPicPr>
          <p:nvPr/>
        </p:nvPicPr>
        <p:blipFill>
          <a:blip r:embed="rId6"/>
          <a:srcRect r="31898"/>
          <a:stretch>
            <a:fillRect/>
          </a:stretch>
        </p:blipFill>
        <p:spPr bwMode="auto">
          <a:xfrm>
            <a:off x="2285984" y="5429264"/>
            <a:ext cx="1368722" cy="602954"/>
          </a:xfrm>
          <a:prstGeom prst="rect">
            <a:avLst/>
          </a:prstGeom>
          <a:noFill/>
          <a:ln w="9525">
            <a:noFill/>
            <a:miter lim="800000"/>
            <a:headEnd/>
            <a:tailEnd/>
          </a:ln>
        </p:spPr>
      </p:pic>
      <p:sp>
        <p:nvSpPr>
          <p:cNvPr id="13329" name="ZoneTexte 5"/>
          <p:cNvSpPr txBox="1">
            <a:spLocks noChangeArrowheads="1"/>
          </p:cNvSpPr>
          <p:nvPr/>
        </p:nvSpPr>
        <p:spPr bwMode="auto">
          <a:xfrm>
            <a:off x="1000125" y="2760645"/>
            <a:ext cx="1214438" cy="1323439"/>
          </a:xfrm>
          <a:prstGeom prst="rect">
            <a:avLst/>
          </a:prstGeom>
          <a:noFill/>
          <a:ln w="9525">
            <a:noFill/>
            <a:miter lim="800000"/>
            <a:headEnd/>
            <a:tailEnd/>
          </a:ln>
        </p:spPr>
        <p:txBody>
          <a:bodyPr>
            <a:spAutoFit/>
          </a:bodyPr>
          <a:lstStyle/>
          <a:p>
            <a:r>
              <a:rPr lang="fr-FR" altLang="fr-FR" sz="1600" b="1" dirty="0">
                <a:solidFill>
                  <a:srgbClr val="000099"/>
                </a:solidFill>
              </a:rPr>
              <a:t>1</a:t>
            </a:r>
            <a:r>
              <a:rPr lang="fr-FR" altLang="fr-FR" sz="1600" b="1" baseline="30000" dirty="0">
                <a:solidFill>
                  <a:srgbClr val="000099"/>
                </a:solidFill>
              </a:rPr>
              <a:t>ère</a:t>
            </a:r>
            <a:r>
              <a:rPr lang="fr-FR" altLang="fr-FR" sz="1600" b="1" dirty="0">
                <a:solidFill>
                  <a:srgbClr val="000099"/>
                </a:solidFill>
              </a:rPr>
              <a:t> </a:t>
            </a:r>
            <a:r>
              <a:rPr lang="fr-FR" altLang="fr-FR" sz="1600" b="1" dirty="0" smtClean="0">
                <a:solidFill>
                  <a:srgbClr val="000099"/>
                </a:solidFill>
              </a:rPr>
              <a:t>temps</a:t>
            </a:r>
          </a:p>
          <a:p>
            <a:r>
              <a:rPr lang="fr-FR" altLang="fr-FR" sz="1600" b="1" dirty="0" smtClean="0">
                <a:solidFill>
                  <a:srgbClr val="000099"/>
                </a:solidFill>
              </a:rPr>
              <a:t>Trouver le vendeur ou l’acheteur</a:t>
            </a:r>
            <a:endParaRPr lang="fr-FR" altLang="fr-FR" sz="1600" dirty="0">
              <a:solidFill>
                <a:srgbClr val="000099"/>
              </a:solidFill>
            </a:endParaRPr>
          </a:p>
        </p:txBody>
      </p:sp>
      <p:sp>
        <p:nvSpPr>
          <p:cNvPr id="13330" name="ZoneTexte 5"/>
          <p:cNvSpPr txBox="1">
            <a:spLocks noChangeArrowheads="1"/>
          </p:cNvSpPr>
          <p:nvPr/>
        </p:nvSpPr>
        <p:spPr bwMode="auto">
          <a:xfrm>
            <a:off x="1071538" y="5214950"/>
            <a:ext cx="1285897" cy="1323439"/>
          </a:xfrm>
          <a:prstGeom prst="rect">
            <a:avLst/>
          </a:prstGeom>
          <a:noFill/>
          <a:ln w="9525">
            <a:noFill/>
            <a:miter lim="800000"/>
            <a:headEnd/>
            <a:tailEnd/>
          </a:ln>
        </p:spPr>
        <p:txBody>
          <a:bodyPr wrap="square">
            <a:spAutoFit/>
          </a:bodyPr>
          <a:lstStyle/>
          <a:p>
            <a:r>
              <a:rPr lang="fr-FR" altLang="fr-FR" sz="1600" b="1" dirty="0">
                <a:solidFill>
                  <a:srgbClr val="000099"/>
                </a:solidFill>
              </a:rPr>
              <a:t>2</a:t>
            </a:r>
            <a:r>
              <a:rPr lang="fr-FR" altLang="fr-FR" sz="1600" b="1" baseline="30000" dirty="0">
                <a:solidFill>
                  <a:srgbClr val="000099"/>
                </a:solidFill>
              </a:rPr>
              <a:t>ème</a:t>
            </a:r>
            <a:r>
              <a:rPr lang="fr-FR" altLang="fr-FR" sz="1600" b="1" dirty="0">
                <a:solidFill>
                  <a:srgbClr val="000099"/>
                </a:solidFill>
              </a:rPr>
              <a:t> </a:t>
            </a:r>
            <a:r>
              <a:rPr lang="fr-FR" altLang="fr-FR" sz="1600" b="1" dirty="0" smtClean="0">
                <a:solidFill>
                  <a:srgbClr val="000099"/>
                </a:solidFill>
              </a:rPr>
              <a:t>temps</a:t>
            </a:r>
          </a:p>
          <a:p>
            <a:r>
              <a:rPr lang="fr-FR" altLang="fr-FR" sz="1600" b="1" dirty="0" smtClean="0">
                <a:solidFill>
                  <a:srgbClr val="000099"/>
                </a:solidFill>
              </a:rPr>
              <a:t>Payer l’achat et recevoir les actions</a:t>
            </a:r>
            <a:endParaRPr lang="fr-FR" altLang="fr-FR" sz="1600" dirty="0">
              <a:solidFill>
                <a:srgbClr val="000099"/>
              </a:solidFill>
            </a:endParaRPr>
          </a:p>
        </p:txBody>
      </p:sp>
      <p:sp>
        <p:nvSpPr>
          <p:cNvPr id="24" name="Rectangle à coins arrondis 23"/>
          <p:cNvSpPr/>
          <p:nvPr/>
        </p:nvSpPr>
        <p:spPr bwMode="auto">
          <a:xfrm>
            <a:off x="2214546" y="2189141"/>
            <a:ext cx="6500858" cy="2525743"/>
          </a:xfrm>
          <a:prstGeom prst="roundRect">
            <a:avLst/>
          </a:prstGeom>
          <a:noFill/>
          <a:ln w="25400" cap="flat" cmpd="sng" algn="ctr">
            <a:solidFill>
              <a:srgbClr val="000066"/>
            </a:solidFill>
            <a:prstDash val="solid"/>
            <a:round/>
            <a:headEnd type="none" w="med" len="med"/>
            <a:tailEnd type="none" w="med" len="med"/>
          </a:ln>
          <a:effectLst/>
          <a:scene3d>
            <a:camera prst="orthographicFront"/>
            <a:lightRig rig="threePt" dir="t"/>
          </a:scene3d>
          <a:sp3d extrusionH="18415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Helvetica" pitchFamily="34" charset="0"/>
            </a:endParaRPr>
          </a:p>
        </p:txBody>
      </p:sp>
      <p:sp>
        <p:nvSpPr>
          <p:cNvPr id="25" name="Rectangle à coins arrondis 24"/>
          <p:cNvSpPr/>
          <p:nvPr/>
        </p:nvSpPr>
        <p:spPr bwMode="auto">
          <a:xfrm>
            <a:off x="2285984" y="4929198"/>
            <a:ext cx="6500858" cy="1428760"/>
          </a:xfrm>
          <a:prstGeom prst="roundRect">
            <a:avLst/>
          </a:prstGeom>
          <a:noFill/>
          <a:ln w="25400" cap="flat" cmpd="sng" algn="ctr">
            <a:solidFill>
              <a:srgbClr val="000066"/>
            </a:solidFill>
            <a:prstDash val="solid"/>
            <a:round/>
            <a:headEnd type="none" w="med" len="med"/>
            <a:tailEnd type="none" w="med" len="med"/>
          </a:ln>
          <a:effectLst>
            <a:innerShdw blurRad="63500" dist="50800" dir="10800000">
              <a:prstClr val="black">
                <a:alpha val="50000"/>
              </a:prstClr>
            </a:innerShdw>
          </a:effectLst>
          <a:scene3d>
            <a:camera prst="orthographicFront"/>
            <a:lightRig rig="threePt" dir="t"/>
          </a:scene3d>
          <a:sp3d>
            <a:bevelB w="6985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Helvetica" pitchFamily="34" charset="0"/>
            </a:endParaRPr>
          </a:p>
        </p:txBody>
      </p:sp>
      <p:sp>
        <p:nvSpPr>
          <p:cNvPr id="26" name="Espace réservé du numéro de diapositive 12"/>
          <p:cNvSpPr>
            <a:spLocks noGrp="1"/>
          </p:cNvSpPr>
          <p:nvPr>
            <p:ph type="sldNum" sz="quarter" idx="12"/>
          </p:nvPr>
        </p:nvSpPr>
        <p:spPr>
          <a:xfrm>
            <a:off x="8429652" y="6286520"/>
            <a:ext cx="495273" cy="457200"/>
          </a:xfrm>
        </p:spPr>
        <p:txBody>
          <a:bodyPr/>
          <a:lstStyle/>
          <a:p>
            <a:pPr>
              <a:defRPr/>
            </a:pPr>
            <a:fld id="{950E8600-8A82-4699-84E3-F6BBE5A1E030}" type="slidenum">
              <a:rPr lang="en-US" altLang="fr-FR" sz="1100" b="1" smtClean="0">
                <a:solidFill>
                  <a:schemeClr val="bg1">
                    <a:lumMod val="75000"/>
                  </a:schemeClr>
                </a:solidFill>
              </a:rPr>
              <a:pPr>
                <a:defRPr/>
              </a:pPr>
              <a:t>3</a:t>
            </a:fld>
            <a:endParaRPr lang="en-US" altLang="fr-FR" sz="1100" b="1" dirty="0">
              <a:solidFill>
                <a:schemeClr val="bg1">
                  <a:lumMod val="75000"/>
                </a:schemeClr>
              </a:solidFill>
            </a:endParaRPr>
          </a:p>
        </p:txBody>
      </p:sp>
      <p:pic>
        <p:nvPicPr>
          <p:cNvPr id="35" name="Picture 2" descr="FINNOV-LOGOdef-Q vHC"/>
          <p:cNvPicPr>
            <a:picLocks noChangeAspect="1" noChangeArrowheads="1"/>
          </p:cNvPicPr>
          <p:nvPr/>
        </p:nvPicPr>
        <p:blipFill>
          <a:blip r:embed="rId7" cstate="print"/>
          <a:srcRect/>
          <a:stretch>
            <a:fillRect/>
          </a:stretch>
        </p:blipFill>
        <p:spPr bwMode="auto">
          <a:xfrm>
            <a:off x="7572396" y="330175"/>
            <a:ext cx="1299472" cy="384181"/>
          </a:xfrm>
          <a:prstGeom prst="rect">
            <a:avLst/>
          </a:prstGeom>
          <a:noFill/>
          <a:ln w="9525">
            <a:noFill/>
            <a:miter lim="800000"/>
            <a:headEnd/>
            <a:tailEnd/>
          </a:ln>
        </p:spPr>
      </p:pic>
      <p:pic>
        <p:nvPicPr>
          <p:cNvPr id="36" name="Image 9" descr="logo-CiiB-2017.gif"/>
          <p:cNvPicPr>
            <a:picLocks noChangeAspect="1"/>
          </p:cNvPicPr>
          <p:nvPr/>
        </p:nvPicPr>
        <p:blipFill>
          <a:blip r:embed="rId8"/>
          <a:srcRect/>
          <a:stretch>
            <a:fillRect/>
          </a:stretch>
        </p:blipFill>
        <p:spPr bwMode="auto">
          <a:xfrm>
            <a:off x="857224" y="135708"/>
            <a:ext cx="642942" cy="578648"/>
          </a:xfrm>
          <a:prstGeom prst="rect">
            <a:avLst/>
          </a:prstGeom>
          <a:noFill/>
          <a:ln w="9525">
            <a:noFill/>
            <a:miter lim="800000"/>
            <a:headEnd/>
            <a:tailEnd/>
          </a:ln>
        </p:spPr>
      </p:pic>
      <p:sp>
        <p:nvSpPr>
          <p:cNvPr id="37" name="Text Box 10"/>
          <p:cNvSpPr txBox="1">
            <a:spLocks noChangeArrowheads="1"/>
          </p:cNvSpPr>
          <p:nvPr/>
        </p:nvSpPr>
        <p:spPr bwMode="auto">
          <a:xfrm>
            <a:off x="428596" y="714356"/>
            <a:ext cx="1785950" cy="334108"/>
          </a:xfrm>
          <a:prstGeom prst="rect">
            <a:avLst/>
          </a:prstGeom>
          <a:noFill/>
          <a:ln w="9525">
            <a:noFill/>
            <a:miter lim="800000"/>
            <a:headEnd/>
            <a:tailEnd/>
          </a:ln>
        </p:spPr>
        <p:txBody>
          <a:bodyPr/>
          <a:lstStyle/>
          <a:p>
            <a:r>
              <a:rPr lang="fr-FR" sz="900" dirty="0" smtClean="0"/>
              <a:t>Cette mini bourse participative</a:t>
            </a:r>
          </a:p>
          <a:p>
            <a:r>
              <a:rPr lang="fr-FR" sz="900" dirty="0" smtClean="0"/>
              <a:t>a tout des grandes bourses</a:t>
            </a:r>
          </a:p>
          <a:p>
            <a:pPr algn="ctr"/>
            <a:endParaRPr lang="fr-FR" sz="900" dirty="0"/>
          </a:p>
        </p:txBody>
      </p:sp>
      <p:sp>
        <p:nvSpPr>
          <p:cNvPr id="38" name="Espace réservé du pied de page 13"/>
          <p:cNvSpPr txBox="1">
            <a:spLocks/>
          </p:cNvSpPr>
          <p:nvPr/>
        </p:nvSpPr>
        <p:spPr bwMode="auto">
          <a:xfrm>
            <a:off x="1678761" y="-24"/>
            <a:ext cx="5786478" cy="3571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C</a:t>
            </a:r>
            <a:r>
              <a:rPr kumimoji="0" lang="fr-FR" altLang="fr-FR" sz="1200" i="0" u="none" strike="noStrike" kern="1200" cap="none" spc="0" normalizeH="0" baseline="0" noProof="0" dirty="0" smtClean="0">
                <a:ln>
                  <a:noFill/>
                </a:ln>
                <a:solidFill>
                  <a:schemeClr val="bg1">
                    <a:lumMod val="50000"/>
                  </a:schemeClr>
                </a:solidFill>
                <a:effectLst/>
                <a:uLnTx/>
                <a:uFillTx/>
                <a:latin typeface="Helvetica" pitchFamily="34" charset="0"/>
                <a:ea typeface="+mn-ea"/>
                <a:cs typeface="+mn-cs"/>
              </a:rPr>
              <a:t>ii</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B, spécialiste du financement </a:t>
            </a:r>
            <a:r>
              <a:rPr lang="fr-FR" altLang="fr-FR" sz="1200" cap="small" dirty="0" smtClean="0">
                <a:solidFill>
                  <a:schemeClr val="bg1">
                    <a:lumMod val="50000"/>
                  </a:schemeClr>
                </a:solidFill>
              </a:rPr>
              <a:t>participatif</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 des entreprises de croissance</a:t>
            </a:r>
            <a:endParaRPr kumimoji="0" lang="en-US" altLang="fr-FR" sz="1200" i="0" u="none" strike="noStrike" kern="1200" cap="small" spc="0" normalizeH="0" baseline="0" noProof="0" dirty="0">
              <a:ln>
                <a:noFill/>
              </a:ln>
              <a:solidFill>
                <a:schemeClr val="bg1">
                  <a:lumMod val="50000"/>
                </a:schemeClr>
              </a:solidFill>
              <a:effectLst/>
              <a:uLnTx/>
              <a:uFillTx/>
              <a:latin typeface="Helvetica" pitchFamily="34" charset="0"/>
              <a:ea typeface="+mn-ea"/>
              <a:cs typeface="+mn-cs"/>
            </a:endParaRPr>
          </a:p>
        </p:txBody>
      </p:sp>
      <p:sp>
        <p:nvSpPr>
          <p:cNvPr id="20" name="TextBox 19"/>
          <p:cNvSpPr txBox="1"/>
          <p:nvPr/>
        </p:nvSpPr>
        <p:spPr>
          <a:xfrm>
            <a:off x="1357290" y="6429396"/>
            <a:ext cx="5097870" cy="307777"/>
          </a:xfrm>
          <a:prstGeom prst="rect">
            <a:avLst/>
          </a:prstGeom>
          <a:noFill/>
        </p:spPr>
        <p:txBody>
          <a:bodyPr wrap="none" rtlCol="0">
            <a:spAutoFit/>
          </a:bodyPr>
          <a:lstStyle/>
          <a:p>
            <a:r>
              <a:rPr lang="fr-FR" sz="1400" dirty="0" smtClean="0"/>
              <a:t>Ou bien livrer les actions et en recevoir le prix pour le vendeur</a:t>
            </a:r>
            <a:endParaRPr lang="fr-FR" sz="1400" dirty="0"/>
          </a:p>
        </p:txBody>
      </p:sp>
      <p:sp>
        <p:nvSpPr>
          <p:cNvPr id="22" name="TextBox 21"/>
          <p:cNvSpPr txBox="1"/>
          <p:nvPr/>
        </p:nvSpPr>
        <p:spPr>
          <a:xfrm>
            <a:off x="2285984" y="357166"/>
            <a:ext cx="4786346" cy="523220"/>
          </a:xfrm>
          <a:prstGeom prst="rect">
            <a:avLst/>
          </a:prstGeom>
          <a:noFill/>
        </p:spPr>
        <p:txBody>
          <a:bodyPr wrap="square" rtlCol="0">
            <a:spAutoFit/>
          </a:bodyPr>
          <a:lstStyle/>
          <a:p>
            <a:pPr algn="ctr"/>
            <a:r>
              <a:rPr lang="fr-FR" altLang="fr-FR" sz="1400" dirty="0" smtClean="0">
                <a:solidFill>
                  <a:srgbClr val="000099"/>
                </a:solidFill>
              </a:rPr>
              <a:t>Support </a:t>
            </a:r>
            <a:r>
              <a:rPr lang="fr-FR" altLang="fr-FR" sz="1400" dirty="0" smtClean="0">
                <a:solidFill>
                  <a:srgbClr val="000099"/>
                </a:solidFill>
              </a:rPr>
              <a:t>téléphonique : aide aux opérations</a:t>
            </a:r>
          </a:p>
          <a:p>
            <a:pPr algn="ctr"/>
            <a:r>
              <a:rPr lang="fr-FR" sz="1400" dirty="0" smtClean="0"/>
              <a:t> 01 42 46 11 73</a:t>
            </a:r>
            <a:endParaRPr lang="fr-FR" sz="1400" dirty="0"/>
          </a:p>
        </p:txBody>
      </p:sp>
      <p:sp>
        <p:nvSpPr>
          <p:cNvPr id="23" name="TextBox 22"/>
          <p:cNvSpPr txBox="1"/>
          <p:nvPr/>
        </p:nvSpPr>
        <p:spPr>
          <a:xfrm>
            <a:off x="2357422" y="5286388"/>
            <a:ext cx="1214446" cy="215444"/>
          </a:xfrm>
          <a:prstGeom prst="rect">
            <a:avLst/>
          </a:prstGeom>
          <a:noFill/>
        </p:spPr>
        <p:txBody>
          <a:bodyPr wrap="square" rtlCol="0">
            <a:spAutoFit/>
          </a:bodyPr>
          <a:lstStyle/>
          <a:p>
            <a:r>
              <a:rPr lang="fr-FR" sz="800" dirty="0" smtClean="0"/>
              <a:t>paiement</a:t>
            </a:r>
            <a:endParaRPr lang="fr-FR" sz="800" dirty="0"/>
          </a:p>
        </p:txBody>
      </p:sp>
      <p:sp>
        <p:nvSpPr>
          <p:cNvPr id="27" name="TextBox 26"/>
          <p:cNvSpPr txBox="1"/>
          <p:nvPr/>
        </p:nvSpPr>
        <p:spPr>
          <a:xfrm>
            <a:off x="3071802" y="1142984"/>
            <a:ext cx="4929222" cy="461665"/>
          </a:xfrm>
          <a:prstGeom prst="rect">
            <a:avLst/>
          </a:prstGeom>
          <a:noFill/>
        </p:spPr>
        <p:txBody>
          <a:bodyPr wrap="square" rtlCol="0">
            <a:spAutoFit/>
          </a:bodyPr>
          <a:lstStyle/>
          <a:p>
            <a:r>
              <a:rPr lang="fr-FR" dirty="0" smtClean="0"/>
              <a:t>Comment ça marche pour</a:t>
            </a:r>
            <a:endParaRPr lang="fr-FR" dirty="0"/>
          </a:p>
        </p:txBody>
      </p:sp>
      <p:sp>
        <p:nvSpPr>
          <p:cNvPr id="28" name="TextBox 27"/>
          <p:cNvSpPr txBox="1"/>
          <p:nvPr/>
        </p:nvSpPr>
        <p:spPr>
          <a:xfrm>
            <a:off x="6572232" y="6429396"/>
            <a:ext cx="2571768" cy="461665"/>
          </a:xfrm>
          <a:prstGeom prst="rect">
            <a:avLst/>
          </a:prstGeom>
          <a:noFill/>
        </p:spPr>
        <p:txBody>
          <a:bodyPr wrap="square" rtlCol="0">
            <a:spAutoFit/>
          </a:bodyPr>
          <a:lstStyle/>
          <a:p>
            <a:r>
              <a:rPr lang="fr-FR" sz="1200" dirty="0" smtClean="0"/>
              <a:t>Suivre les instructions, l’entreprise s’occupe de tout</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age 6" descr="06.jpg"/>
          <p:cNvPicPr>
            <a:picLocks noChangeAspect="1"/>
          </p:cNvPicPr>
          <p:nvPr/>
        </p:nvPicPr>
        <p:blipFill>
          <a:blip r:embed="rId3"/>
          <a:srcRect l="15407"/>
          <a:stretch>
            <a:fillRect/>
          </a:stretch>
        </p:blipFill>
        <p:spPr bwMode="auto">
          <a:xfrm>
            <a:off x="0" y="26988"/>
            <a:ext cx="3565525" cy="6858000"/>
          </a:xfrm>
          <a:prstGeom prst="rect">
            <a:avLst/>
          </a:prstGeom>
          <a:noFill/>
          <a:ln w="9525">
            <a:noFill/>
            <a:miter lim="800000"/>
            <a:headEnd/>
            <a:tailEnd/>
          </a:ln>
        </p:spPr>
      </p:pic>
      <p:sp>
        <p:nvSpPr>
          <p:cNvPr id="14340" name="Rectangle 2"/>
          <p:cNvSpPr>
            <a:spLocks noGrp="1" noChangeArrowheads="1"/>
          </p:cNvSpPr>
          <p:nvPr>
            <p:ph type="title"/>
          </p:nvPr>
        </p:nvSpPr>
        <p:spPr>
          <a:xfrm>
            <a:off x="500034" y="1285860"/>
            <a:ext cx="7715304" cy="1000132"/>
          </a:xfrm>
        </p:spPr>
        <p:txBody>
          <a:bodyPr/>
          <a:lstStyle/>
          <a:p>
            <a:pPr eaLnBrk="1" hangingPunct="1"/>
            <a:r>
              <a:rPr lang="fr-FR" altLang="fr-FR" sz="2000" dirty="0" smtClean="0"/>
              <a:t>Vous pouvez vous aussi vous intéresser et investir dans d’autres TPE PME qui disposent d’un Carnet d’Annonces sur lesquels vous  pouvez Acheter, vendre ou souscrire leurs actions</a:t>
            </a:r>
            <a:endParaRPr lang="fr-FR" altLang="fr-FR" sz="2000" dirty="0" smtClean="0"/>
          </a:p>
        </p:txBody>
      </p:sp>
      <p:pic>
        <p:nvPicPr>
          <p:cNvPr id="14342" name="Picture 10" descr="http://www.ciib.fr/documents/augmentations-de-capital-ciib-lovepme-lovemoney.png">
            <a:hlinkClick r:id="rId4"/>
          </p:cNvPr>
          <p:cNvPicPr>
            <a:picLocks noChangeAspect="1" noChangeArrowheads="1"/>
          </p:cNvPicPr>
          <p:nvPr/>
        </p:nvPicPr>
        <p:blipFill>
          <a:blip r:embed="rId5"/>
          <a:srcRect t="14803" r="67958" b="17651"/>
          <a:stretch>
            <a:fillRect/>
          </a:stretch>
        </p:blipFill>
        <p:spPr bwMode="auto">
          <a:xfrm>
            <a:off x="6357950" y="3071810"/>
            <a:ext cx="2143125" cy="1785937"/>
          </a:xfrm>
          <a:prstGeom prst="rect">
            <a:avLst/>
          </a:prstGeom>
          <a:noFill/>
          <a:ln w="9525">
            <a:solidFill>
              <a:srgbClr val="336699"/>
            </a:solidFill>
            <a:miter lim="800000"/>
            <a:headEnd/>
            <a:tailEnd/>
          </a:ln>
        </p:spPr>
      </p:pic>
      <p:pic>
        <p:nvPicPr>
          <p:cNvPr id="14343" name="Picture 10" descr="http://www.ciib.fr/documents/augmentations-de-capital-ciib-lovepme-lovemoney.png">
            <a:hlinkClick r:id="rId4"/>
          </p:cNvPr>
          <p:cNvPicPr>
            <a:picLocks noChangeAspect="1" noChangeArrowheads="1"/>
          </p:cNvPicPr>
          <p:nvPr/>
        </p:nvPicPr>
        <p:blipFill>
          <a:blip r:embed="rId5"/>
          <a:srcRect l="33031" t="14803" r="33810" b="18091"/>
          <a:stretch>
            <a:fillRect/>
          </a:stretch>
        </p:blipFill>
        <p:spPr bwMode="auto">
          <a:xfrm>
            <a:off x="1071538" y="3643314"/>
            <a:ext cx="2143125" cy="1714500"/>
          </a:xfrm>
          <a:prstGeom prst="rect">
            <a:avLst/>
          </a:prstGeom>
          <a:noFill/>
          <a:ln w="9525">
            <a:solidFill>
              <a:srgbClr val="336699"/>
            </a:solidFill>
            <a:miter lim="800000"/>
            <a:headEnd/>
            <a:tailEnd/>
          </a:ln>
        </p:spPr>
      </p:pic>
      <p:pic>
        <p:nvPicPr>
          <p:cNvPr id="14344" name="Picture 10" descr="http://www.ciib.fr/documents/augmentations-de-capital-ciib-lovepme-lovemoney.png">
            <a:hlinkClick r:id="rId4"/>
          </p:cNvPr>
          <p:cNvPicPr>
            <a:picLocks noChangeAspect="1" noChangeArrowheads="1"/>
          </p:cNvPicPr>
          <p:nvPr/>
        </p:nvPicPr>
        <p:blipFill>
          <a:blip r:embed="rId5"/>
          <a:srcRect l="65215" t="14803" r="1625" b="18091"/>
          <a:stretch>
            <a:fillRect/>
          </a:stretch>
        </p:blipFill>
        <p:spPr bwMode="auto">
          <a:xfrm>
            <a:off x="3786182" y="3714752"/>
            <a:ext cx="2143125" cy="1714500"/>
          </a:xfrm>
          <a:prstGeom prst="rect">
            <a:avLst/>
          </a:prstGeom>
          <a:noFill/>
          <a:ln w="9525">
            <a:solidFill>
              <a:srgbClr val="336699"/>
            </a:solidFill>
            <a:miter lim="800000"/>
            <a:headEnd/>
            <a:tailEnd/>
          </a:ln>
        </p:spPr>
      </p:pic>
      <p:sp>
        <p:nvSpPr>
          <p:cNvPr id="12" name="Espace réservé du numéro de diapositive 12"/>
          <p:cNvSpPr>
            <a:spLocks noGrp="1"/>
          </p:cNvSpPr>
          <p:nvPr>
            <p:ph type="sldNum" sz="quarter" idx="12"/>
          </p:nvPr>
        </p:nvSpPr>
        <p:spPr>
          <a:xfrm>
            <a:off x="8429652" y="6286520"/>
            <a:ext cx="495273" cy="457200"/>
          </a:xfrm>
        </p:spPr>
        <p:txBody>
          <a:bodyPr/>
          <a:lstStyle/>
          <a:p>
            <a:pPr>
              <a:defRPr/>
            </a:pPr>
            <a:fld id="{950E8600-8A82-4699-84E3-F6BBE5A1E030}" type="slidenum">
              <a:rPr lang="en-US" altLang="fr-FR" sz="1100" b="1" smtClean="0">
                <a:solidFill>
                  <a:schemeClr val="bg1">
                    <a:lumMod val="75000"/>
                  </a:schemeClr>
                </a:solidFill>
              </a:rPr>
              <a:pPr>
                <a:defRPr/>
              </a:pPr>
              <a:t>4</a:t>
            </a:fld>
            <a:endParaRPr lang="en-US" altLang="fr-FR" sz="1100" b="1" dirty="0">
              <a:solidFill>
                <a:schemeClr val="bg1">
                  <a:lumMod val="75000"/>
                </a:schemeClr>
              </a:solidFill>
            </a:endParaRPr>
          </a:p>
        </p:txBody>
      </p:sp>
      <p:sp>
        <p:nvSpPr>
          <p:cNvPr id="17" name="Espace réservé du pied de page 13"/>
          <p:cNvSpPr>
            <a:spLocks noGrp="1"/>
          </p:cNvSpPr>
          <p:nvPr>
            <p:ph type="ftr" sz="quarter" idx="11"/>
          </p:nvPr>
        </p:nvSpPr>
        <p:spPr>
          <a:xfrm>
            <a:off x="2000232" y="6429396"/>
            <a:ext cx="5786478" cy="357190"/>
          </a:xfrm>
        </p:spPr>
        <p:txBody>
          <a:bodyPr/>
          <a:lstStyle/>
          <a:p>
            <a:pPr>
              <a:defRPr/>
            </a:pPr>
            <a:r>
              <a:rPr lang="fr-FR" altLang="fr-FR" sz="1200" b="1" cap="small" dirty="0" smtClean="0">
                <a:solidFill>
                  <a:schemeClr val="bg1">
                    <a:lumMod val="50000"/>
                  </a:schemeClr>
                </a:solidFill>
              </a:rPr>
              <a:t>C</a:t>
            </a:r>
            <a:r>
              <a:rPr lang="fr-FR" altLang="fr-FR" sz="1100" cap="small" dirty="0" smtClean="0">
                <a:solidFill>
                  <a:schemeClr val="bg1">
                    <a:lumMod val="50000"/>
                  </a:schemeClr>
                </a:solidFill>
              </a:rPr>
              <a:t>onseil en </a:t>
            </a:r>
            <a:r>
              <a:rPr lang="fr-FR" altLang="fr-FR" sz="1200" b="1" cap="small" dirty="0" smtClean="0">
                <a:solidFill>
                  <a:schemeClr val="bg1">
                    <a:lumMod val="50000"/>
                  </a:schemeClr>
                </a:solidFill>
              </a:rPr>
              <a:t>I</a:t>
            </a:r>
            <a:r>
              <a:rPr lang="fr-FR" altLang="fr-FR" sz="1100" cap="small" dirty="0" smtClean="0">
                <a:solidFill>
                  <a:schemeClr val="bg1">
                    <a:lumMod val="50000"/>
                  </a:schemeClr>
                </a:solidFill>
              </a:rPr>
              <a:t>ngénierie et </a:t>
            </a:r>
            <a:r>
              <a:rPr lang="fr-FR" altLang="fr-FR" sz="1200" b="1" cap="small" dirty="0" smtClean="0">
                <a:solidFill>
                  <a:schemeClr val="bg1">
                    <a:lumMod val="50000"/>
                  </a:schemeClr>
                </a:solidFill>
              </a:rPr>
              <a:t>I</a:t>
            </a:r>
            <a:r>
              <a:rPr lang="fr-FR" altLang="fr-FR" sz="1100" cap="small" dirty="0" smtClean="0">
                <a:solidFill>
                  <a:schemeClr val="bg1">
                    <a:lumMod val="50000"/>
                  </a:schemeClr>
                </a:solidFill>
              </a:rPr>
              <a:t>ntroduction </a:t>
            </a:r>
            <a:r>
              <a:rPr lang="fr-FR" altLang="fr-FR" sz="1200" b="1" cap="small" dirty="0" smtClean="0">
                <a:solidFill>
                  <a:schemeClr val="bg1">
                    <a:lumMod val="50000"/>
                  </a:schemeClr>
                </a:solidFill>
              </a:rPr>
              <a:t>B</a:t>
            </a:r>
            <a:r>
              <a:rPr lang="fr-FR" altLang="fr-FR" sz="1100" cap="small" dirty="0" smtClean="0">
                <a:solidFill>
                  <a:schemeClr val="bg1">
                    <a:lumMod val="50000"/>
                  </a:schemeClr>
                </a:solidFill>
              </a:rPr>
              <a:t>oursière des PME-PMI</a:t>
            </a:r>
            <a:endParaRPr lang="en-US" altLang="fr-FR" sz="1100" cap="small" dirty="0">
              <a:solidFill>
                <a:schemeClr val="bg1">
                  <a:lumMod val="50000"/>
                </a:schemeClr>
              </a:solidFill>
            </a:endParaRPr>
          </a:p>
        </p:txBody>
      </p:sp>
      <p:pic>
        <p:nvPicPr>
          <p:cNvPr id="18" name="Picture 2" descr="FINNOV-LOGOdef-Q vHC"/>
          <p:cNvPicPr>
            <a:picLocks noChangeAspect="1" noChangeArrowheads="1"/>
          </p:cNvPicPr>
          <p:nvPr/>
        </p:nvPicPr>
        <p:blipFill>
          <a:blip r:embed="rId6" cstate="print"/>
          <a:srcRect/>
          <a:stretch>
            <a:fillRect/>
          </a:stretch>
        </p:blipFill>
        <p:spPr bwMode="auto">
          <a:xfrm>
            <a:off x="7572396" y="330175"/>
            <a:ext cx="1299472" cy="384181"/>
          </a:xfrm>
          <a:prstGeom prst="rect">
            <a:avLst/>
          </a:prstGeom>
          <a:noFill/>
          <a:ln w="9525">
            <a:noFill/>
            <a:miter lim="800000"/>
            <a:headEnd/>
            <a:tailEnd/>
          </a:ln>
        </p:spPr>
      </p:pic>
      <p:pic>
        <p:nvPicPr>
          <p:cNvPr id="19" name="Image 9" descr="logo-CiiB-2017.gif"/>
          <p:cNvPicPr>
            <a:picLocks noChangeAspect="1"/>
          </p:cNvPicPr>
          <p:nvPr/>
        </p:nvPicPr>
        <p:blipFill>
          <a:blip r:embed="rId7"/>
          <a:srcRect/>
          <a:stretch>
            <a:fillRect/>
          </a:stretch>
        </p:blipFill>
        <p:spPr bwMode="auto">
          <a:xfrm>
            <a:off x="857224" y="135708"/>
            <a:ext cx="642942" cy="578648"/>
          </a:xfrm>
          <a:prstGeom prst="rect">
            <a:avLst/>
          </a:prstGeom>
          <a:noFill/>
          <a:ln w="9525">
            <a:noFill/>
            <a:miter lim="800000"/>
            <a:headEnd/>
            <a:tailEnd/>
          </a:ln>
        </p:spPr>
      </p:pic>
      <p:sp>
        <p:nvSpPr>
          <p:cNvPr id="20" name="Text Box 10"/>
          <p:cNvSpPr txBox="1">
            <a:spLocks noChangeArrowheads="1"/>
          </p:cNvSpPr>
          <p:nvPr/>
        </p:nvSpPr>
        <p:spPr bwMode="auto">
          <a:xfrm>
            <a:off x="357158" y="642918"/>
            <a:ext cx="1785950" cy="334108"/>
          </a:xfrm>
          <a:prstGeom prst="rect">
            <a:avLst/>
          </a:prstGeom>
          <a:noFill/>
          <a:ln w="9525">
            <a:noFill/>
            <a:miter lim="800000"/>
            <a:headEnd/>
            <a:tailEnd/>
          </a:ln>
        </p:spPr>
        <p:txBody>
          <a:bodyPr/>
          <a:lstStyle/>
          <a:p>
            <a:r>
              <a:rPr lang="fr-FR" sz="900" dirty="0" smtClean="0"/>
              <a:t>Cette mini bourse participative</a:t>
            </a:r>
          </a:p>
          <a:p>
            <a:r>
              <a:rPr lang="fr-FR" sz="900" dirty="0" smtClean="0"/>
              <a:t>a tout des grandes bourses</a:t>
            </a:r>
            <a:endParaRPr lang="fr-FR" sz="900" dirty="0"/>
          </a:p>
        </p:txBody>
      </p:sp>
      <p:sp>
        <p:nvSpPr>
          <p:cNvPr id="21" name="Espace réservé du pied de page 13"/>
          <p:cNvSpPr txBox="1">
            <a:spLocks/>
          </p:cNvSpPr>
          <p:nvPr/>
        </p:nvSpPr>
        <p:spPr bwMode="auto">
          <a:xfrm>
            <a:off x="1678761" y="-24"/>
            <a:ext cx="5786478" cy="3571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C</a:t>
            </a:r>
            <a:r>
              <a:rPr kumimoji="0" lang="fr-FR" altLang="fr-FR" sz="1200" i="0" u="none" strike="noStrike" kern="1200" cap="none" spc="0" normalizeH="0" baseline="0" noProof="0" dirty="0" smtClean="0">
                <a:ln>
                  <a:noFill/>
                </a:ln>
                <a:solidFill>
                  <a:schemeClr val="bg1">
                    <a:lumMod val="50000"/>
                  </a:schemeClr>
                </a:solidFill>
                <a:effectLst/>
                <a:uLnTx/>
                <a:uFillTx/>
                <a:latin typeface="Helvetica" pitchFamily="34" charset="0"/>
                <a:ea typeface="+mn-ea"/>
                <a:cs typeface="+mn-cs"/>
              </a:rPr>
              <a:t>ii</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B, spécialiste du financement alternatif des entreprises de </a:t>
            </a:r>
            <a:r>
              <a:rPr kumimoji="0" lang="fr-FR" altLang="fr-FR" sz="1200" i="0" u="none" strike="noStrike" kern="1200" cap="small" spc="0" normalizeH="0" baseline="0" noProof="0" dirty="0" smtClean="0">
                <a:ln>
                  <a:noFill/>
                </a:ln>
                <a:solidFill>
                  <a:schemeClr val="bg1">
                    <a:lumMod val="50000"/>
                  </a:schemeClr>
                </a:solidFill>
                <a:effectLst/>
                <a:uLnTx/>
                <a:uFillTx/>
                <a:latin typeface="Helvetica" pitchFamily="34" charset="0"/>
                <a:ea typeface="+mn-ea"/>
                <a:cs typeface="+mn-cs"/>
              </a:rPr>
              <a:t>croissance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fr-FR" altLang="fr-FR" sz="1200" cap="small" dirty="0" smtClean="0">
              <a:solidFill>
                <a:schemeClr val="bg1">
                  <a:lumMod val="50000"/>
                </a:schemeClr>
              </a:solidFill>
            </a:endParaRPr>
          </a:p>
          <a:p>
            <a:pPr algn="ctr"/>
            <a:r>
              <a:rPr lang="fr-FR" altLang="fr-FR" sz="1200" dirty="0" smtClean="0">
                <a:solidFill>
                  <a:srgbClr val="000099"/>
                </a:solidFill>
              </a:rPr>
              <a:t>Support téléphonique : aide aux opérations</a:t>
            </a:r>
          </a:p>
          <a:p>
            <a:pPr algn="ctr"/>
            <a:r>
              <a:rPr lang="fr-FR" sz="1200" dirty="0" smtClean="0"/>
              <a:t> 01 42 46 11 73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fr-FR" sz="1200" i="0" u="none" strike="noStrike" kern="1200" cap="small" spc="0" normalizeH="0" baseline="0" noProof="0" dirty="0">
              <a:ln>
                <a:noFill/>
              </a:ln>
              <a:solidFill>
                <a:schemeClr val="bg1">
                  <a:lumMod val="50000"/>
                </a:schemeClr>
              </a:solidFill>
              <a:effectLst/>
              <a:uLnTx/>
              <a:uFillTx/>
              <a:latin typeface="Helvetica" pitchFamily="34" charset="0"/>
              <a:ea typeface="+mn-ea"/>
              <a:cs typeface="+mn-cs"/>
            </a:endParaRPr>
          </a:p>
        </p:txBody>
      </p:sp>
      <p:cxnSp>
        <p:nvCxnSpPr>
          <p:cNvPr id="15" name="Straight Connector 14"/>
          <p:cNvCxnSpPr/>
          <p:nvPr/>
        </p:nvCxnSpPr>
        <p:spPr bwMode="auto">
          <a:xfrm>
            <a:off x="6500826" y="3000372"/>
            <a:ext cx="2428892" cy="18573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10800000" flipV="1">
            <a:off x="6500826" y="3071810"/>
            <a:ext cx="2286016" cy="20002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1643042" y="2285992"/>
            <a:ext cx="6215106" cy="830997"/>
          </a:xfrm>
          <a:prstGeom prst="rect">
            <a:avLst/>
          </a:prstGeom>
          <a:noFill/>
        </p:spPr>
        <p:txBody>
          <a:bodyPr wrap="square" rtlCol="0">
            <a:spAutoFit/>
          </a:bodyPr>
          <a:lstStyle/>
          <a:p>
            <a:r>
              <a:rPr lang="fr-FR" dirty="0" smtClean="0"/>
              <a:t>Cliquez sur le nom d’une entreprise pour entrer dans son carnet d’Annonces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11176</TotalTime>
  <Words>464</Words>
  <Application>Microsoft Office PowerPoint</Application>
  <PresentationFormat>On-screen Show (4:3)</PresentationFormat>
  <Paragraphs>82</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Bold Stripes</vt:lpstr>
      <vt:lpstr>Mode d’emploi, simple : comment vous pouvez acheter, vendre, souscrire des actions d’une entreprise locale sur le  Carnet d’annonces de l’entreprise et les mettre, ou non, dans un PEA PME</vt:lpstr>
      <vt:lpstr>Au préalable : Il vous faut ouvrir un dossier pour placer les actions de l’entreprise que vous aller acheter</vt:lpstr>
      <vt:lpstr> Passer votre annonce à l’aide du formulaire et après</vt:lpstr>
      <vt:lpstr>Vous pouvez vous aussi vous intéresser et investir dans d’autres TPE PME qui disposent d’un Carnet d’Annonces sur lesquels vous  pouvez Acheter, vendre ou souscrire leurs actions</vt:lpstr>
    </vt:vector>
  </TitlesOfParts>
  <Company>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Carnet d'annonces - mini bourse pour les PME PMI de croissance</dc:title>
  <dc:creator>http://www.ciib.fr/</dc:creator>
  <cp:lastModifiedBy>CIIB</cp:lastModifiedBy>
  <cp:revision>491</cp:revision>
  <cp:lastPrinted>2015-11-17T12:43:58Z</cp:lastPrinted>
  <dcterms:created xsi:type="dcterms:W3CDTF">2007-09-19T17:58:16Z</dcterms:created>
  <dcterms:modified xsi:type="dcterms:W3CDTF">2018-08-11T16:24:26Z</dcterms:modified>
</cp:coreProperties>
</file>